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3"/>
    <p:sldId id="257" r:id="rId34"/>
    <p:sldId id="258" r:id="rId35"/>
    <p:sldId id="259" r:id="rId36"/>
    <p:sldId id="260" r:id="rId37"/>
    <p:sldId id="261" r:id="rId38"/>
    <p:sldId id="262" r:id="rId39"/>
    <p:sldId id="263" r:id="rId40"/>
    <p:sldId id="264" r:id="rId41"/>
    <p:sldId id="265" r:id="rId42"/>
  </p:sldIdLst>
  <p:sldSz cx="18288000" cy="10287000"/>
  <p:notesSz cx="6858000" cy="9144000"/>
  <p:embeddedFontLst>
    <p:embeddedFont>
      <p:font typeface="Trocchi" charset="1" panose="00000500000000000000"/>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Abril Fatface" charset="1" panose="02000503000000020003"/>
      <p:regular r:id="rId11"/>
    </p:embeddedFont>
    <p:embeddedFont>
      <p:font typeface="Abril Fatface Italics" charset="1" panose="02000503000000020003"/>
      <p:regular r:id="rId12"/>
    </p:embeddedFont>
    <p:embeddedFont>
      <p:font typeface="Anton" charset="1" panose="00000500000000000000"/>
      <p:regular r:id="rId13"/>
    </p:embeddedFont>
    <p:embeddedFont>
      <p:font typeface="Anton Italics" charset="1" panose="00000500000000000000"/>
      <p:regular r:id="rId14"/>
    </p:embeddedFont>
    <p:embeddedFont>
      <p:font typeface="Canva Sans" charset="1" panose="020B0503030501040103"/>
      <p:regular r:id="rId15"/>
    </p:embeddedFont>
    <p:embeddedFont>
      <p:font typeface="Canva Sans Bold" charset="1" panose="020B0803030501040103"/>
      <p:regular r:id="rId16"/>
    </p:embeddedFont>
    <p:embeddedFont>
      <p:font typeface="Canva Sans Italics" charset="1" panose="020B0503030501040103"/>
      <p:regular r:id="rId17"/>
    </p:embeddedFont>
    <p:embeddedFont>
      <p:font typeface="Canva Sans Bold Italics" charset="1" panose="020B0803030501040103"/>
      <p:regular r:id="rId18"/>
    </p:embeddedFont>
    <p:embeddedFont>
      <p:font typeface="Canva Sans Medium" charset="1" panose="020B0603030501040103"/>
      <p:regular r:id="rId19"/>
    </p:embeddedFont>
    <p:embeddedFont>
      <p:font typeface="Canva Sans Medium Italics" charset="1" panose="020B0603030501040103"/>
      <p:regular r:id="rId20"/>
    </p:embeddedFont>
    <p:embeddedFont>
      <p:font typeface="Open Sans" charset="1" panose="00000000000000000000"/>
      <p:regular r:id="rId21"/>
    </p:embeddedFont>
    <p:embeddedFont>
      <p:font typeface="Open Sans Bold" charset="1" panose="00000000000000000000"/>
      <p:regular r:id="rId22"/>
    </p:embeddedFont>
    <p:embeddedFont>
      <p:font typeface="Open Sans Italics" charset="1" panose="00000000000000000000"/>
      <p:regular r:id="rId23"/>
    </p:embeddedFont>
    <p:embeddedFont>
      <p:font typeface="Open Sans Bold Italics" charset="1" panose="00000000000000000000"/>
      <p:regular r:id="rId24"/>
    </p:embeddedFont>
    <p:embeddedFont>
      <p:font typeface="Open Sans Light" charset="1" panose="00000000000000000000"/>
      <p:regular r:id="rId25"/>
    </p:embeddedFont>
    <p:embeddedFont>
      <p:font typeface="Open Sans Light Italics" charset="1" panose="00000000000000000000"/>
      <p:regular r:id="rId26"/>
    </p:embeddedFont>
    <p:embeddedFont>
      <p:font typeface="Open Sans Medium" charset="1" panose="00000000000000000000"/>
      <p:regular r:id="rId27"/>
    </p:embeddedFont>
    <p:embeddedFont>
      <p:font typeface="Open Sans Medium Italics" charset="1" panose="00000000000000000000"/>
      <p:regular r:id="rId28"/>
    </p:embeddedFont>
    <p:embeddedFont>
      <p:font typeface="Open Sans Semi-Bold" charset="1" panose="00000000000000000000"/>
      <p:regular r:id="rId29"/>
    </p:embeddedFont>
    <p:embeddedFont>
      <p:font typeface="Open Sans Semi-Bold Italics" charset="1" panose="00000000000000000000"/>
      <p:regular r:id="rId30"/>
    </p:embeddedFont>
    <p:embeddedFont>
      <p:font typeface="Open Sans Ultra-Bold" charset="1" panose="00000000000000000000"/>
      <p:regular r:id="rId31"/>
    </p:embeddedFont>
    <p:embeddedFont>
      <p:font typeface="Open Sans Ultra-Bold Italics" charset="1" panose="000000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slides/slide1.xml" Type="http://schemas.openxmlformats.org/officeDocument/2006/relationships/slide"/><Relationship Id="rId34" Target="slides/slide2.xml" Type="http://schemas.openxmlformats.org/officeDocument/2006/relationships/slide"/><Relationship Id="rId35" Target="slides/slide3.xml" Type="http://schemas.openxmlformats.org/officeDocument/2006/relationships/slide"/><Relationship Id="rId36" Target="slides/slide4.xml" Type="http://schemas.openxmlformats.org/officeDocument/2006/relationships/slide"/><Relationship Id="rId37" Target="slides/slide5.xml" Type="http://schemas.openxmlformats.org/officeDocument/2006/relationships/slide"/><Relationship Id="rId38" Target="slides/slide6.xml" Type="http://schemas.openxmlformats.org/officeDocument/2006/relationships/slide"/><Relationship Id="rId39" Target="slides/slide7.xml" Type="http://schemas.openxmlformats.org/officeDocument/2006/relationships/slide"/><Relationship Id="rId4" Target="theme/theme1.xml" Type="http://schemas.openxmlformats.org/officeDocument/2006/relationships/theme"/><Relationship Id="rId40" Target="slides/slide8.xml" Type="http://schemas.openxmlformats.org/officeDocument/2006/relationships/slide"/><Relationship Id="rId41" Target="slides/slide9.xml" Type="http://schemas.openxmlformats.org/officeDocument/2006/relationships/slide"/><Relationship Id="rId42" Target="slides/slide10.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6.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4041D"/>
        </a:solidFill>
      </p:bgPr>
    </p:bg>
    <p:spTree>
      <p:nvGrpSpPr>
        <p:cNvPr id="1" name=""/>
        <p:cNvGrpSpPr/>
        <p:nvPr/>
      </p:nvGrpSpPr>
      <p:grpSpPr>
        <a:xfrm>
          <a:off x="0" y="0"/>
          <a:ext cx="0" cy="0"/>
          <a:chOff x="0" y="0"/>
          <a:chExt cx="0" cy="0"/>
        </a:xfrm>
      </p:grpSpPr>
      <p:sp>
        <p:nvSpPr>
          <p:cNvPr name="Freeform 2" id="2"/>
          <p:cNvSpPr/>
          <p:nvPr/>
        </p:nvSpPr>
        <p:spPr>
          <a:xfrm flipH="false" flipV="false" rot="0">
            <a:off x="13144500" y="-336813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35000"/>
            </a:blip>
            <a:stretch>
              <a:fillRect l="0" t="0" r="0" b="0"/>
            </a:stretch>
          </a:blipFill>
        </p:spPr>
      </p:sp>
      <p:grpSp>
        <p:nvGrpSpPr>
          <p:cNvPr name="Group 3" id="3"/>
          <p:cNvGrpSpPr/>
          <p:nvPr/>
        </p:nvGrpSpPr>
        <p:grpSpPr>
          <a:xfrm rot="0">
            <a:off x="17293116" y="565634"/>
            <a:ext cx="397367" cy="28996"/>
            <a:chOff x="0" y="0"/>
            <a:chExt cx="128243" cy="9358"/>
          </a:xfrm>
        </p:grpSpPr>
        <p:sp>
          <p:nvSpPr>
            <p:cNvPr name="Freeform 4" id="4"/>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5" id="5"/>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7293116" y="657737"/>
            <a:ext cx="397367" cy="28996"/>
            <a:chOff x="0" y="0"/>
            <a:chExt cx="128243" cy="9358"/>
          </a:xfrm>
        </p:grpSpPr>
        <p:sp>
          <p:nvSpPr>
            <p:cNvPr name="Freeform 7" id="7"/>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8" id="8"/>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1262635" y="5274329"/>
            <a:ext cx="8977431" cy="9028888"/>
          </a:xfrm>
          <a:custGeom>
            <a:avLst/>
            <a:gdLst/>
            <a:ahLst/>
            <a:cxnLst/>
            <a:rect r="r" b="b" t="t" l="l"/>
            <a:pathLst>
              <a:path h="9028888" w="8977431">
                <a:moveTo>
                  <a:pt x="0" y="0"/>
                </a:moveTo>
                <a:lnTo>
                  <a:pt x="8977430" y="0"/>
                </a:lnTo>
                <a:lnTo>
                  <a:pt x="8977430" y="9028887"/>
                </a:lnTo>
                <a:lnTo>
                  <a:pt x="0" y="9028887"/>
                </a:lnTo>
                <a:lnTo>
                  <a:pt x="0" y="0"/>
                </a:lnTo>
                <a:close/>
              </a:path>
            </a:pathLst>
          </a:custGeom>
          <a:blipFill>
            <a:blip r:embed="rId2">
              <a:alphaModFix amt="35000"/>
            </a:blip>
            <a:stretch>
              <a:fillRect l="0" t="0" r="-573" b="0"/>
            </a:stretch>
          </a:blipFill>
        </p:spPr>
      </p:sp>
      <p:grpSp>
        <p:nvGrpSpPr>
          <p:cNvPr name="Group 10" id="10"/>
          <p:cNvGrpSpPr/>
          <p:nvPr/>
        </p:nvGrpSpPr>
        <p:grpSpPr>
          <a:xfrm rot="-5400000">
            <a:off x="17608159" y="8578459"/>
            <a:ext cx="997448" cy="362234"/>
            <a:chOff x="0" y="0"/>
            <a:chExt cx="1154854" cy="419398"/>
          </a:xfrm>
        </p:grpSpPr>
        <p:sp>
          <p:nvSpPr>
            <p:cNvPr name="Freeform 11" id="11"/>
            <p:cNvSpPr/>
            <p:nvPr/>
          </p:nvSpPr>
          <p:spPr>
            <a:xfrm flipH="false" flipV="false" rot="0">
              <a:off x="0" y="0"/>
              <a:ext cx="1154854" cy="419398"/>
            </a:xfrm>
            <a:custGeom>
              <a:avLst/>
              <a:gdLst/>
              <a:ahLst/>
              <a:cxnLst/>
              <a:rect r="r" b="b" t="t" l="l"/>
              <a:pathLst>
                <a:path h="419398" w="1154854">
                  <a:moveTo>
                    <a:pt x="577427" y="0"/>
                  </a:moveTo>
                  <a:lnTo>
                    <a:pt x="1154854" y="419398"/>
                  </a:lnTo>
                  <a:lnTo>
                    <a:pt x="0" y="419398"/>
                  </a:lnTo>
                  <a:lnTo>
                    <a:pt x="577427" y="0"/>
                  </a:lnTo>
                  <a:close/>
                </a:path>
              </a:pathLst>
            </a:custGeom>
            <a:gradFill rotWithShape="true">
              <a:gsLst>
                <a:gs pos="0">
                  <a:srgbClr val="591C53">
                    <a:alpha val="100000"/>
                  </a:srgbClr>
                </a:gs>
                <a:gs pos="100000">
                  <a:srgbClr val="FF1F76">
                    <a:alpha val="100000"/>
                  </a:srgbClr>
                </a:gs>
              </a:gsLst>
              <a:lin ang="0"/>
            </a:gradFill>
          </p:spPr>
        </p:sp>
        <p:sp>
          <p:nvSpPr>
            <p:cNvPr name="TextBox 12" id="12"/>
            <p:cNvSpPr txBox="true"/>
            <p:nvPr/>
          </p:nvSpPr>
          <p:spPr>
            <a:xfrm>
              <a:off x="180446" y="156621"/>
              <a:ext cx="793962" cy="232821"/>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2210607" y="6722001"/>
            <a:ext cx="13866786" cy="703568"/>
            <a:chOff x="0" y="0"/>
            <a:chExt cx="8009830" cy="406400"/>
          </a:xfrm>
        </p:grpSpPr>
        <p:sp>
          <p:nvSpPr>
            <p:cNvPr name="Freeform 14" id="14"/>
            <p:cNvSpPr/>
            <p:nvPr/>
          </p:nvSpPr>
          <p:spPr>
            <a:xfrm flipH="false" flipV="false" rot="0">
              <a:off x="0" y="0"/>
              <a:ext cx="8009830" cy="406400"/>
            </a:xfrm>
            <a:custGeom>
              <a:avLst/>
              <a:gdLst/>
              <a:ahLst/>
              <a:cxnLst/>
              <a:rect r="r" b="b" t="t" l="l"/>
              <a:pathLst>
                <a:path h="406400" w="8009830">
                  <a:moveTo>
                    <a:pt x="7806630" y="0"/>
                  </a:moveTo>
                  <a:lnTo>
                    <a:pt x="203200" y="0"/>
                  </a:lnTo>
                  <a:lnTo>
                    <a:pt x="0" y="203200"/>
                  </a:lnTo>
                  <a:lnTo>
                    <a:pt x="203200" y="406400"/>
                  </a:lnTo>
                  <a:lnTo>
                    <a:pt x="7806630" y="406400"/>
                  </a:lnTo>
                  <a:lnTo>
                    <a:pt x="8009830" y="203200"/>
                  </a:lnTo>
                  <a:lnTo>
                    <a:pt x="7806630" y="0"/>
                  </a:lnTo>
                  <a:close/>
                </a:path>
              </a:pathLst>
            </a:custGeom>
            <a:gradFill rotWithShape="true">
              <a:gsLst>
                <a:gs pos="0">
                  <a:srgbClr val="591C53">
                    <a:alpha val="100000"/>
                  </a:srgbClr>
                </a:gs>
                <a:gs pos="100000">
                  <a:srgbClr val="FF1F76">
                    <a:alpha val="100000"/>
                  </a:srgbClr>
                </a:gs>
              </a:gsLst>
              <a:lin ang="0"/>
            </a:gradFill>
          </p:spPr>
        </p:sp>
        <p:sp>
          <p:nvSpPr>
            <p:cNvPr name="TextBox 15" id="15"/>
            <p:cNvSpPr txBox="true"/>
            <p:nvPr/>
          </p:nvSpPr>
          <p:spPr>
            <a:xfrm>
              <a:off x="152400" y="-38100"/>
              <a:ext cx="7705030" cy="44450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2347158" y="3433800"/>
            <a:ext cx="13593685" cy="3141740"/>
          </a:xfrm>
          <a:prstGeom prst="rect">
            <a:avLst/>
          </a:prstGeom>
        </p:spPr>
        <p:txBody>
          <a:bodyPr anchor="t" rtlCol="false" tIns="0" lIns="0" bIns="0" rIns="0">
            <a:spAutoFit/>
          </a:bodyPr>
          <a:lstStyle/>
          <a:p>
            <a:pPr algn="ctr">
              <a:lnSpc>
                <a:spcPts val="25715"/>
              </a:lnSpc>
              <a:spcBef>
                <a:spcPct val="0"/>
              </a:spcBef>
            </a:pPr>
            <a:r>
              <a:rPr lang="en-US" sz="18368">
                <a:solidFill>
                  <a:srgbClr val="FFFFFF"/>
                </a:solidFill>
                <a:latin typeface="Anton"/>
              </a:rPr>
              <a:t>NAVYAX</a:t>
            </a:r>
          </a:p>
        </p:txBody>
      </p:sp>
      <p:sp>
        <p:nvSpPr>
          <p:cNvPr name="TextBox 17" id="17"/>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18" id="18"/>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19" id="19"/>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Photo</a:t>
            </a:r>
          </a:p>
        </p:txBody>
      </p:sp>
      <p:sp>
        <p:nvSpPr>
          <p:cNvPr name="TextBox 20" id="20"/>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1" id="21"/>
          <p:cNvSpPr txBox="true"/>
          <p:nvPr/>
        </p:nvSpPr>
        <p:spPr>
          <a:xfrm rot="0">
            <a:off x="4481377" y="2747131"/>
            <a:ext cx="9325246" cy="1039094"/>
          </a:xfrm>
          <a:prstGeom prst="rect">
            <a:avLst/>
          </a:prstGeom>
        </p:spPr>
        <p:txBody>
          <a:bodyPr anchor="t" rtlCol="false" tIns="0" lIns="0" bIns="0" rIns="0">
            <a:spAutoFit/>
          </a:bodyPr>
          <a:lstStyle/>
          <a:p>
            <a:pPr>
              <a:lnSpc>
                <a:spcPts val="8546"/>
              </a:lnSpc>
              <a:spcBef>
                <a:spcPct val="0"/>
              </a:spcBef>
            </a:pPr>
            <a:r>
              <a:rPr lang="en-US" sz="6104">
                <a:solidFill>
                  <a:srgbClr val="FFFFFF"/>
                </a:solidFill>
                <a:latin typeface="Anton"/>
              </a:rPr>
              <a:t>THE ACADEMIC GAME CHANGER</a:t>
            </a:r>
          </a:p>
        </p:txBody>
      </p:sp>
      <p:sp>
        <p:nvSpPr>
          <p:cNvPr name="TextBox 22" id="22"/>
          <p:cNvSpPr txBox="true"/>
          <p:nvPr/>
        </p:nvSpPr>
        <p:spPr>
          <a:xfrm rot="0">
            <a:off x="3077774" y="6914876"/>
            <a:ext cx="12132451" cy="289242"/>
          </a:xfrm>
          <a:prstGeom prst="rect">
            <a:avLst/>
          </a:prstGeom>
        </p:spPr>
        <p:txBody>
          <a:bodyPr anchor="t" rtlCol="false" tIns="0" lIns="0" bIns="0" rIns="0">
            <a:spAutoFit/>
          </a:bodyPr>
          <a:lstStyle/>
          <a:p>
            <a:pPr algn="ctr">
              <a:lnSpc>
                <a:spcPts val="2432"/>
              </a:lnSpc>
              <a:spcBef>
                <a:spcPct val="0"/>
              </a:spcBef>
            </a:pPr>
            <a:r>
              <a:rPr lang="en-US" sz="1737" spc="1390">
                <a:solidFill>
                  <a:srgbClr val="FFFFFF"/>
                </a:solidFill>
                <a:latin typeface="Open Sans Bold"/>
              </a:rPr>
              <a:t>WITNESS PRODUCTIVITY LIKE NEVER BEFORE</a:t>
            </a:r>
          </a:p>
        </p:txBody>
      </p:sp>
      <p:grpSp>
        <p:nvGrpSpPr>
          <p:cNvPr name="Group 23" id="23"/>
          <p:cNvGrpSpPr/>
          <p:nvPr/>
        </p:nvGrpSpPr>
        <p:grpSpPr>
          <a:xfrm rot="0">
            <a:off x="766020" y="252850"/>
            <a:ext cx="3173798" cy="746669"/>
            <a:chOff x="0" y="0"/>
            <a:chExt cx="4231731" cy="995558"/>
          </a:xfrm>
        </p:grpSpPr>
        <p:sp>
          <p:nvSpPr>
            <p:cNvPr name="Freeform 24" id="24"/>
            <p:cNvSpPr/>
            <p:nvPr/>
          </p:nvSpPr>
          <p:spPr>
            <a:xfrm flipH="true" flipV="true" rot="0">
              <a:off x="0" y="331853"/>
              <a:ext cx="700481" cy="663706"/>
            </a:xfrm>
            <a:custGeom>
              <a:avLst/>
              <a:gdLst/>
              <a:ahLst/>
              <a:cxnLst/>
              <a:rect r="r" b="b" t="t" l="l"/>
              <a:pathLst>
                <a:path h="663706" w="700481">
                  <a:moveTo>
                    <a:pt x="700481" y="663705"/>
                  </a:moveTo>
                  <a:lnTo>
                    <a:pt x="0" y="663705"/>
                  </a:lnTo>
                  <a:lnTo>
                    <a:pt x="0" y="0"/>
                  </a:lnTo>
                  <a:lnTo>
                    <a:pt x="700481" y="0"/>
                  </a:lnTo>
                  <a:lnTo>
                    <a:pt x="700481" y="66370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5" id="25"/>
            <p:cNvSpPr/>
            <p:nvPr/>
          </p:nvSpPr>
          <p:spPr>
            <a:xfrm flipH="true" flipV="false" rot="0">
              <a:off x="0" y="0"/>
              <a:ext cx="700481" cy="663706"/>
            </a:xfrm>
            <a:custGeom>
              <a:avLst/>
              <a:gdLst/>
              <a:ahLst/>
              <a:cxnLst/>
              <a:rect r="r" b="b" t="t" l="l"/>
              <a:pathLst>
                <a:path h="663706" w="700481">
                  <a:moveTo>
                    <a:pt x="700481" y="0"/>
                  </a:moveTo>
                  <a:lnTo>
                    <a:pt x="0" y="0"/>
                  </a:lnTo>
                  <a:lnTo>
                    <a:pt x="0" y="663706"/>
                  </a:lnTo>
                  <a:lnTo>
                    <a:pt x="700481" y="663706"/>
                  </a:lnTo>
                  <a:lnTo>
                    <a:pt x="700481"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6" id="26"/>
            <p:cNvSpPr txBox="true"/>
            <p:nvPr/>
          </p:nvSpPr>
          <p:spPr>
            <a:xfrm rot="0">
              <a:off x="1070930" y="89102"/>
              <a:ext cx="3160801" cy="750679"/>
            </a:xfrm>
            <a:prstGeom prst="rect">
              <a:avLst/>
            </a:prstGeom>
          </p:spPr>
          <p:txBody>
            <a:bodyPr anchor="t" rtlCol="false" tIns="0" lIns="0" bIns="0" rIns="0">
              <a:spAutoFit/>
            </a:bodyPr>
            <a:lstStyle/>
            <a:p>
              <a:pPr>
                <a:lnSpc>
                  <a:spcPts val="4740"/>
                </a:lnSpc>
                <a:spcBef>
                  <a:spcPct val="0"/>
                </a:spcBef>
              </a:pPr>
              <a:r>
                <a:rPr lang="en-US" sz="3386">
                  <a:solidFill>
                    <a:srgbClr val="FFFFFF"/>
                  </a:solidFill>
                  <a:latin typeface="Anton"/>
                </a:rPr>
                <a:t>NAVYAX</a:t>
              </a:r>
            </a:p>
          </p:txBody>
        </p:sp>
      </p:grpSp>
      <p:sp>
        <p:nvSpPr>
          <p:cNvPr name="TextBox 27" id="27"/>
          <p:cNvSpPr txBox="true"/>
          <p:nvPr/>
        </p:nvSpPr>
        <p:spPr>
          <a:xfrm rot="0">
            <a:off x="14161889" y="8232277"/>
            <a:ext cx="3097411" cy="611505"/>
          </a:xfrm>
          <a:prstGeom prst="rect">
            <a:avLst/>
          </a:prstGeom>
        </p:spPr>
        <p:txBody>
          <a:bodyPr anchor="t" rtlCol="false" tIns="0" lIns="0" bIns="0" rIns="0">
            <a:spAutoFit/>
          </a:bodyPr>
          <a:lstStyle/>
          <a:p>
            <a:pPr algn="ctr">
              <a:lnSpc>
                <a:spcPts val="2520"/>
              </a:lnSpc>
            </a:pPr>
            <a:r>
              <a:rPr lang="en-US" sz="1800">
                <a:solidFill>
                  <a:srgbClr val="FFFFFF"/>
                </a:solidFill>
                <a:latin typeface="Trocchi"/>
              </a:rPr>
              <a:t>Navisshna and Anya</a:t>
            </a:r>
          </a:p>
          <a:p>
            <a:pPr algn="ctr">
              <a:lnSpc>
                <a:spcPts val="2520"/>
              </a:lnSpc>
            </a:pPr>
            <a:r>
              <a:rPr lang="en-US" sz="1800">
                <a:solidFill>
                  <a:srgbClr val="FFFFFF"/>
                </a:solidFill>
                <a:latin typeface="Trocchi"/>
              </a:rPr>
              <a:t>Delhi Private School Dubai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4041D"/>
        </a:solidFill>
      </p:bgPr>
    </p:bg>
    <p:spTree>
      <p:nvGrpSpPr>
        <p:cNvPr id="1" name=""/>
        <p:cNvGrpSpPr/>
        <p:nvPr/>
      </p:nvGrpSpPr>
      <p:grpSpPr>
        <a:xfrm>
          <a:off x="0" y="0"/>
          <a:ext cx="0" cy="0"/>
          <a:chOff x="0" y="0"/>
          <a:chExt cx="0" cy="0"/>
        </a:xfrm>
      </p:grpSpPr>
      <p:sp>
        <p:nvSpPr>
          <p:cNvPr name="Freeform 2" id="2"/>
          <p:cNvSpPr/>
          <p:nvPr/>
        </p:nvSpPr>
        <p:spPr>
          <a:xfrm flipH="false" flipV="false" rot="0">
            <a:off x="13144500" y="-336813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25000"/>
            </a:blip>
            <a:stretch>
              <a:fillRect l="0" t="0" r="0" b="0"/>
            </a:stretch>
          </a:blipFill>
        </p:spPr>
      </p:sp>
      <p:grpSp>
        <p:nvGrpSpPr>
          <p:cNvPr name="Group 3" id="3"/>
          <p:cNvGrpSpPr/>
          <p:nvPr/>
        </p:nvGrpSpPr>
        <p:grpSpPr>
          <a:xfrm rot="0">
            <a:off x="17293116" y="565634"/>
            <a:ext cx="397367" cy="28996"/>
            <a:chOff x="0" y="0"/>
            <a:chExt cx="128243" cy="9358"/>
          </a:xfrm>
        </p:grpSpPr>
        <p:sp>
          <p:nvSpPr>
            <p:cNvPr name="Freeform 4" id="4"/>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5" id="5"/>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7293116" y="657737"/>
            <a:ext cx="397367" cy="28996"/>
            <a:chOff x="0" y="0"/>
            <a:chExt cx="128243" cy="9358"/>
          </a:xfrm>
        </p:grpSpPr>
        <p:sp>
          <p:nvSpPr>
            <p:cNvPr name="Freeform 7" id="7"/>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8" id="8"/>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1475064" y="2151625"/>
            <a:ext cx="8977431" cy="9028888"/>
          </a:xfrm>
          <a:custGeom>
            <a:avLst/>
            <a:gdLst/>
            <a:ahLst/>
            <a:cxnLst/>
            <a:rect r="r" b="b" t="t" l="l"/>
            <a:pathLst>
              <a:path h="9028888" w="8977431">
                <a:moveTo>
                  <a:pt x="0" y="0"/>
                </a:moveTo>
                <a:lnTo>
                  <a:pt x="8977431" y="0"/>
                </a:lnTo>
                <a:lnTo>
                  <a:pt x="8977431" y="9028887"/>
                </a:lnTo>
                <a:lnTo>
                  <a:pt x="0" y="9028887"/>
                </a:lnTo>
                <a:lnTo>
                  <a:pt x="0" y="0"/>
                </a:lnTo>
                <a:close/>
              </a:path>
            </a:pathLst>
          </a:custGeom>
          <a:blipFill>
            <a:blip r:embed="rId2">
              <a:alphaModFix amt="25000"/>
            </a:blip>
            <a:stretch>
              <a:fillRect l="0" t="0" r="-573" b="0"/>
            </a:stretch>
          </a:blipFill>
        </p:spPr>
      </p:sp>
      <p:grpSp>
        <p:nvGrpSpPr>
          <p:cNvPr name="Group 10" id="10"/>
          <p:cNvGrpSpPr/>
          <p:nvPr/>
        </p:nvGrpSpPr>
        <p:grpSpPr>
          <a:xfrm rot="-5400000">
            <a:off x="17608159" y="8578459"/>
            <a:ext cx="997448" cy="362234"/>
            <a:chOff x="0" y="0"/>
            <a:chExt cx="1154854" cy="419398"/>
          </a:xfrm>
        </p:grpSpPr>
        <p:sp>
          <p:nvSpPr>
            <p:cNvPr name="Freeform 11" id="11"/>
            <p:cNvSpPr/>
            <p:nvPr/>
          </p:nvSpPr>
          <p:spPr>
            <a:xfrm flipH="false" flipV="false" rot="0">
              <a:off x="0" y="0"/>
              <a:ext cx="1154854" cy="419398"/>
            </a:xfrm>
            <a:custGeom>
              <a:avLst/>
              <a:gdLst/>
              <a:ahLst/>
              <a:cxnLst/>
              <a:rect r="r" b="b" t="t" l="l"/>
              <a:pathLst>
                <a:path h="419398" w="1154854">
                  <a:moveTo>
                    <a:pt x="577427" y="0"/>
                  </a:moveTo>
                  <a:lnTo>
                    <a:pt x="1154854" y="419398"/>
                  </a:lnTo>
                  <a:lnTo>
                    <a:pt x="0" y="419398"/>
                  </a:lnTo>
                  <a:lnTo>
                    <a:pt x="577427" y="0"/>
                  </a:lnTo>
                  <a:close/>
                </a:path>
              </a:pathLst>
            </a:custGeom>
            <a:gradFill rotWithShape="true">
              <a:gsLst>
                <a:gs pos="0">
                  <a:srgbClr val="591C53">
                    <a:alpha val="100000"/>
                  </a:srgbClr>
                </a:gs>
                <a:gs pos="100000">
                  <a:srgbClr val="FF1F76">
                    <a:alpha val="100000"/>
                  </a:srgbClr>
                </a:gs>
              </a:gsLst>
              <a:lin ang="0"/>
            </a:gradFill>
          </p:spPr>
        </p:sp>
        <p:sp>
          <p:nvSpPr>
            <p:cNvPr name="TextBox 12" id="12"/>
            <p:cNvSpPr txBox="true"/>
            <p:nvPr/>
          </p:nvSpPr>
          <p:spPr>
            <a:xfrm>
              <a:off x="180446" y="156621"/>
              <a:ext cx="793962" cy="232821"/>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786364" y="3270433"/>
            <a:ext cx="5189934" cy="5246370"/>
            <a:chOff x="0" y="0"/>
            <a:chExt cx="5956300" cy="6021070"/>
          </a:xfrm>
        </p:grpSpPr>
        <p:sp>
          <p:nvSpPr>
            <p:cNvPr name="Freeform 14" id="14"/>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blipFill>
              <a:blip r:embed="rId3"/>
              <a:stretch>
                <a:fillRect l="-38093" t="0" r="-38093" b="0"/>
              </a:stretch>
            </a:blipFill>
          </p:spPr>
        </p:sp>
      </p:grpSp>
      <p:grpSp>
        <p:nvGrpSpPr>
          <p:cNvPr name="Group 15" id="15"/>
          <p:cNvGrpSpPr/>
          <p:nvPr/>
        </p:nvGrpSpPr>
        <p:grpSpPr>
          <a:xfrm rot="0">
            <a:off x="11294779" y="3268247"/>
            <a:ext cx="5189934" cy="5246370"/>
            <a:chOff x="0" y="0"/>
            <a:chExt cx="5956300" cy="6021070"/>
          </a:xfrm>
        </p:grpSpPr>
        <p:sp>
          <p:nvSpPr>
            <p:cNvPr name="Freeform 16" id="16"/>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blipFill>
              <a:blip r:embed="rId4"/>
              <a:stretch>
                <a:fillRect l="-38451" t="0" r="-38451" b="0"/>
              </a:stretch>
            </a:blipFill>
          </p:spPr>
        </p:sp>
      </p:grpSp>
      <p:grpSp>
        <p:nvGrpSpPr>
          <p:cNvPr name="Group 17" id="17"/>
          <p:cNvGrpSpPr/>
          <p:nvPr/>
        </p:nvGrpSpPr>
        <p:grpSpPr>
          <a:xfrm rot="0">
            <a:off x="6549033" y="3270433"/>
            <a:ext cx="5189934" cy="5246370"/>
            <a:chOff x="0" y="0"/>
            <a:chExt cx="5956300" cy="6021070"/>
          </a:xfrm>
        </p:grpSpPr>
        <p:sp>
          <p:nvSpPr>
            <p:cNvPr name="Freeform 18" id="18"/>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blipFill>
              <a:blip r:embed="rId5"/>
              <a:stretch>
                <a:fillRect l="-25876" t="0" r="-25876" b="0"/>
              </a:stretch>
            </a:blipFill>
          </p:spPr>
        </p:sp>
      </p:grpSp>
      <p:grpSp>
        <p:nvGrpSpPr>
          <p:cNvPr name="Group 19" id="19"/>
          <p:cNvGrpSpPr/>
          <p:nvPr/>
        </p:nvGrpSpPr>
        <p:grpSpPr>
          <a:xfrm rot="0">
            <a:off x="766020" y="252850"/>
            <a:ext cx="3173798" cy="746669"/>
            <a:chOff x="0" y="0"/>
            <a:chExt cx="4231731" cy="995558"/>
          </a:xfrm>
        </p:grpSpPr>
        <p:sp>
          <p:nvSpPr>
            <p:cNvPr name="Freeform 20" id="20"/>
            <p:cNvSpPr/>
            <p:nvPr/>
          </p:nvSpPr>
          <p:spPr>
            <a:xfrm flipH="true" flipV="true" rot="0">
              <a:off x="0" y="331853"/>
              <a:ext cx="700481" cy="663706"/>
            </a:xfrm>
            <a:custGeom>
              <a:avLst/>
              <a:gdLst/>
              <a:ahLst/>
              <a:cxnLst/>
              <a:rect r="r" b="b" t="t" l="l"/>
              <a:pathLst>
                <a:path h="663706" w="700481">
                  <a:moveTo>
                    <a:pt x="700481" y="663705"/>
                  </a:moveTo>
                  <a:lnTo>
                    <a:pt x="0" y="663705"/>
                  </a:lnTo>
                  <a:lnTo>
                    <a:pt x="0" y="0"/>
                  </a:lnTo>
                  <a:lnTo>
                    <a:pt x="700481" y="0"/>
                  </a:lnTo>
                  <a:lnTo>
                    <a:pt x="700481" y="663705"/>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true" flipV="false" rot="0">
              <a:off x="0" y="0"/>
              <a:ext cx="700481" cy="663706"/>
            </a:xfrm>
            <a:custGeom>
              <a:avLst/>
              <a:gdLst/>
              <a:ahLst/>
              <a:cxnLst/>
              <a:rect r="r" b="b" t="t" l="l"/>
              <a:pathLst>
                <a:path h="663706" w="700481">
                  <a:moveTo>
                    <a:pt x="700481" y="0"/>
                  </a:moveTo>
                  <a:lnTo>
                    <a:pt x="0" y="0"/>
                  </a:lnTo>
                  <a:lnTo>
                    <a:pt x="0" y="663706"/>
                  </a:lnTo>
                  <a:lnTo>
                    <a:pt x="700481" y="663706"/>
                  </a:lnTo>
                  <a:lnTo>
                    <a:pt x="700481"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2" id="22"/>
            <p:cNvSpPr txBox="true"/>
            <p:nvPr/>
          </p:nvSpPr>
          <p:spPr>
            <a:xfrm rot="0">
              <a:off x="1070930" y="89102"/>
              <a:ext cx="3160801" cy="750679"/>
            </a:xfrm>
            <a:prstGeom prst="rect">
              <a:avLst/>
            </a:prstGeom>
          </p:spPr>
          <p:txBody>
            <a:bodyPr anchor="t" rtlCol="false" tIns="0" lIns="0" bIns="0" rIns="0">
              <a:spAutoFit/>
            </a:bodyPr>
            <a:lstStyle/>
            <a:p>
              <a:pPr>
                <a:lnSpc>
                  <a:spcPts val="4740"/>
                </a:lnSpc>
                <a:spcBef>
                  <a:spcPct val="0"/>
                </a:spcBef>
              </a:pPr>
              <a:r>
                <a:rPr lang="en-US" sz="3386">
                  <a:solidFill>
                    <a:srgbClr val="FFFFFF"/>
                  </a:solidFill>
                  <a:latin typeface="Anton"/>
                </a:rPr>
                <a:t>NAVYAX</a:t>
              </a:r>
            </a:p>
          </p:txBody>
        </p:sp>
      </p:grpSp>
      <p:sp>
        <p:nvSpPr>
          <p:cNvPr name="TextBox 23" id="23"/>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4" id="24"/>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5" id="25"/>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Photo</a:t>
            </a:r>
          </a:p>
        </p:txBody>
      </p:sp>
      <p:sp>
        <p:nvSpPr>
          <p:cNvPr name="TextBox 26" id="26"/>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7" id="27"/>
          <p:cNvSpPr txBox="true"/>
          <p:nvPr/>
        </p:nvSpPr>
        <p:spPr>
          <a:xfrm rot="0">
            <a:off x="4766784" y="946431"/>
            <a:ext cx="7941506" cy="1883667"/>
          </a:xfrm>
          <a:prstGeom prst="rect">
            <a:avLst/>
          </a:prstGeom>
        </p:spPr>
        <p:txBody>
          <a:bodyPr anchor="t" rtlCol="false" tIns="0" lIns="0" bIns="0" rIns="0">
            <a:spAutoFit/>
          </a:bodyPr>
          <a:lstStyle/>
          <a:p>
            <a:pPr algn="ctr">
              <a:lnSpc>
                <a:spcPts val="15627"/>
              </a:lnSpc>
            </a:pPr>
            <a:r>
              <a:rPr lang="en-US" sz="11162">
                <a:solidFill>
                  <a:srgbClr val="FFFFFF"/>
                </a:solidFill>
                <a:latin typeface="Abril Fatface"/>
              </a:rPr>
              <a:t>THANKYOU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4041D"/>
        </a:solidFill>
      </p:bgPr>
    </p:bg>
    <p:spTree>
      <p:nvGrpSpPr>
        <p:cNvPr id="1" name=""/>
        <p:cNvGrpSpPr/>
        <p:nvPr/>
      </p:nvGrpSpPr>
      <p:grpSpPr>
        <a:xfrm>
          <a:off x="0" y="0"/>
          <a:ext cx="0" cy="0"/>
          <a:chOff x="0" y="0"/>
          <a:chExt cx="0" cy="0"/>
        </a:xfrm>
      </p:grpSpPr>
      <p:sp>
        <p:nvSpPr>
          <p:cNvPr name="Freeform 2" id="2"/>
          <p:cNvSpPr/>
          <p:nvPr/>
        </p:nvSpPr>
        <p:spPr>
          <a:xfrm flipH="false" flipV="false" rot="0">
            <a:off x="13041285" y="-336813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25000"/>
            </a:blip>
            <a:stretch>
              <a:fillRect l="0" t="0" r="0" b="0"/>
            </a:stretch>
          </a:blipFill>
        </p:spPr>
      </p:sp>
      <p:grpSp>
        <p:nvGrpSpPr>
          <p:cNvPr name="Group 3" id="3"/>
          <p:cNvGrpSpPr/>
          <p:nvPr/>
        </p:nvGrpSpPr>
        <p:grpSpPr>
          <a:xfrm rot="0">
            <a:off x="17293116" y="565634"/>
            <a:ext cx="397367" cy="28996"/>
            <a:chOff x="0" y="0"/>
            <a:chExt cx="128243" cy="9358"/>
          </a:xfrm>
        </p:grpSpPr>
        <p:sp>
          <p:nvSpPr>
            <p:cNvPr name="Freeform 4" id="4"/>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5" id="5"/>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7293116" y="657737"/>
            <a:ext cx="397367" cy="28996"/>
            <a:chOff x="0" y="0"/>
            <a:chExt cx="128243" cy="9358"/>
          </a:xfrm>
        </p:grpSpPr>
        <p:sp>
          <p:nvSpPr>
            <p:cNvPr name="Freeform 7" id="7"/>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8" id="8"/>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5400000">
            <a:off x="17608159" y="8578459"/>
            <a:ext cx="997448" cy="362234"/>
            <a:chOff x="0" y="0"/>
            <a:chExt cx="1154854" cy="419398"/>
          </a:xfrm>
        </p:grpSpPr>
        <p:sp>
          <p:nvSpPr>
            <p:cNvPr name="Freeform 10" id="10"/>
            <p:cNvSpPr/>
            <p:nvPr/>
          </p:nvSpPr>
          <p:spPr>
            <a:xfrm flipH="false" flipV="false" rot="0">
              <a:off x="0" y="0"/>
              <a:ext cx="1154854" cy="419398"/>
            </a:xfrm>
            <a:custGeom>
              <a:avLst/>
              <a:gdLst/>
              <a:ahLst/>
              <a:cxnLst/>
              <a:rect r="r" b="b" t="t" l="l"/>
              <a:pathLst>
                <a:path h="419398" w="1154854">
                  <a:moveTo>
                    <a:pt x="577427" y="0"/>
                  </a:moveTo>
                  <a:lnTo>
                    <a:pt x="1154854" y="419398"/>
                  </a:lnTo>
                  <a:lnTo>
                    <a:pt x="0" y="419398"/>
                  </a:lnTo>
                  <a:lnTo>
                    <a:pt x="577427" y="0"/>
                  </a:lnTo>
                  <a:close/>
                </a:path>
              </a:pathLst>
            </a:custGeom>
            <a:gradFill rotWithShape="true">
              <a:gsLst>
                <a:gs pos="0">
                  <a:srgbClr val="591C53">
                    <a:alpha val="100000"/>
                  </a:srgbClr>
                </a:gs>
                <a:gs pos="100000">
                  <a:srgbClr val="FF1F76">
                    <a:alpha val="100000"/>
                  </a:srgbClr>
                </a:gs>
              </a:gsLst>
              <a:lin ang="0"/>
            </a:gradFill>
          </p:spPr>
        </p:sp>
        <p:sp>
          <p:nvSpPr>
            <p:cNvPr name="TextBox 11" id="11"/>
            <p:cNvSpPr txBox="true"/>
            <p:nvPr/>
          </p:nvSpPr>
          <p:spPr>
            <a:xfrm>
              <a:off x="180446" y="156621"/>
              <a:ext cx="793962" cy="232821"/>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1262635" y="5274329"/>
            <a:ext cx="8977431" cy="9028888"/>
          </a:xfrm>
          <a:custGeom>
            <a:avLst/>
            <a:gdLst/>
            <a:ahLst/>
            <a:cxnLst/>
            <a:rect r="r" b="b" t="t" l="l"/>
            <a:pathLst>
              <a:path h="9028888" w="8977431">
                <a:moveTo>
                  <a:pt x="0" y="0"/>
                </a:moveTo>
                <a:lnTo>
                  <a:pt x="8977430" y="0"/>
                </a:lnTo>
                <a:lnTo>
                  <a:pt x="8977430" y="9028887"/>
                </a:lnTo>
                <a:lnTo>
                  <a:pt x="0" y="9028887"/>
                </a:lnTo>
                <a:lnTo>
                  <a:pt x="0" y="0"/>
                </a:lnTo>
                <a:close/>
              </a:path>
            </a:pathLst>
          </a:custGeom>
          <a:blipFill>
            <a:blip r:embed="rId2">
              <a:alphaModFix amt="25000"/>
            </a:blip>
            <a:stretch>
              <a:fillRect l="0" t="0" r="-573" b="0"/>
            </a:stretch>
          </a:blipFill>
        </p:spPr>
      </p:sp>
      <p:grpSp>
        <p:nvGrpSpPr>
          <p:cNvPr name="Group 13" id="13"/>
          <p:cNvGrpSpPr/>
          <p:nvPr/>
        </p:nvGrpSpPr>
        <p:grpSpPr>
          <a:xfrm rot="0">
            <a:off x="0" y="3731279"/>
            <a:ext cx="5162431" cy="3086100"/>
            <a:chOff x="0" y="0"/>
            <a:chExt cx="1359653" cy="812800"/>
          </a:xfrm>
        </p:grpSpPr>
        <p:sp>
          <p:nvSpPr>
            <p:cNvPr name="Freeform 14" id="14"/>
            <p:cNvSpPr/>
            <p:nvPr/>
          </p:nvSpPr>
          <p:spPr>
            <a:xfrm flipH="false" flipV="false" rot="0">
              <a:off x="0" y="0"/>
              <a:ext cx="1359653" cy="812800"/>
            </a:xfrm>
            <a:custGeom>
              <a:avLst/>
              <a:gdLst/>
              <a:ahLst/>
              <a:cxnLst/>
              <a:rect r="r" b="b" t="t" l="l"/>
              <a:pathLst>
                <a:path h="812800" w="1359653">
                  <a:moveTo>
                    <a:pt x="0" y="0"/>
                  </a:moveTo>
                  <a:lnTo>
                    <a:pt x="1359653" y="0"/>
                  </a:lnTo>
                  <a:lnTo>
                    <a:pt x="1359653" y="812800"/>
                  </a:lnTo>
                  <a:lnTo>
                    <a:pt x="0" y="812800"/>
                  </a:lnTo>
                  <a:close/>
                </a:path>
              </a:pathLst>
            </a:custGeom>
            <a:gradFill rotWithShape="true">
              <a:gsLst>
                <a:gs pos="0">
                  <a:srgbClr val="591C53">
                    <a:alpha val="100000"/>
                  </a:srgbClr>
                </a:gs>
                <a:gs pos="100000">
                  <a:srgbClr val="FF1F76">
                    <a:alpha val="100000"/>
                  </a:srgbClr>
                </a:gs>
              </a:gsLst>
              <a:lin ang="2700000"/>
            </a:gradFill>
          </p:spPr>
        </p:sp>
        <p:sp>
          <p:nvSpPr>
            <p:cNvPr name="TextBox 15" id="15"/>
            <p:cNvSpPr txBox="true"/>
            <p:nvPr/>
          </p:nvSpPr>
          <p:spPr>
            <a:xfrm>
              <a:off x="0" y="-38100"/>
              <a:ext cx="1359653" cy="85090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1247387" y="1381066"/>
            <a:ext cx="9891848" cy="8565894"/>
            <a:chOff x="0" y="0"/>
            <a:chExt cx="4282440" cy="3708400"/>
          </a:xfrm>
        </p:grpSpPr>
        <p:sp>
          <p:nvSpPr>
            <p:cNvPr name="Freeform 17" id="1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3">
                <a:alphaModFix amt="93000"/>
              </a:blip>
              <a:stretch>
                <a:fillRect l="-27182" t="0" r="-27182" b="0"/>
              </a:stretch>
            </a:blipFill>
          </p:spPr>
        </p:sp>
      </p:grpSp>
      <p:sp>
        <p:nvSpPr>
          <p:cNvPr name="TextBox 18" id="18"/>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19" id="19"/>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0" id="20"/>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Photo</a:t>
            </a:r>
          </a:p>
        </p:txBody>
      </p:sp>
      <p:sp>
        <p:nvSpPr>
          <p:cNvPr name="TextBox 21" id="21"/>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2" id="22"/>
          <p:cNvSpPr txBox="true"/>
          <p:nvPr/>
        </p:nvSpPr>
        <p:spPr>
          <a:xfrm rot="0">
            <a:off x="10951498" y="2530057"/>
            <a:ext cx="8683724" cy="1529165"/>
          </a:xfrm>
          <a:prstGeom prst="rect">
            <a:avLst/>
          </a:prstGeom>
        </p:spPr>
        <p:txBody>
          <a:bodyPr anchor="t" rtlCol="false" tIns="0" lIns="0" bIns="0" rIns="0">
            <a:spAutoFit/>
          </a:bodyPr>
          <a:lstStyle/>
          <a:p>
            <a:pPr>
              <a:lnSpc>
                <a:spcPts val="12377"/>
              </a:lnSpc>
            </a:pPr>
            <a:r>
              <a:rPr lang="en-US" sz="9448">
                <a:solidFill>
                  <a:srgbClr val="FFFFFF"/>
                </a:solidFill>
                <a:latin typeface="Anton"/>
              </a:rPr>
              <a:t>THE PROMPT</a:t>
            </a:r>
          </a:p>
        </p:txBody>
      </p:sp>
      <p:sp>
        <p:nvSpPr>
          <p:cNvPr name="TextBox 23" id="23"/>
          <p:cNvSpPr txBox="true"/>
          <p:nvPr/>
        </p:nvSpPr>
        <p:spPr>
          <a:xfrm rot="0">
            <a:off x="12077099" y="5086350"/>
            <a:ext cx="4615893" cy="2298206"/>
          </a:xfrm>
          <a:prstGeom prst="rect">
            <a:avLst/>
          </a:prstGeom>
        </p:spPr>
        <p:txBody>
          <a:bodyPr anchor="t" rtlCol="false" tIns="0" lIns="0" bIns="0" rIns="0">
            <a:spAutoFit/>
          </a:bodyPr>
          <a:lstStyle/>
          <a:p>
            <a:pPr algn="r">
              <a:lnSpc>
                <a:spcPts val="4577"/>
              </a:lnSpc>
              <a:spcBef>
                <a:spcPct val="0"/>
              </a:spcBef>
            </a:pPr>
            <a:r>
              <a:rPr lang="en-US" sz="3269">
                <a:solidFill>
                  <a:srgbClr val="FFFFFF"/>
                </a:solidFill>
                <a:latin typeface="Anton"/>
              </a:rPr>
              <a:t>HOW CAN WE INTEGRATE AI IN ACADEMICS TO EFFICIENTLY HELP STUDENTS AND TEACHERS???</a:t>
            </a:r>
          </a:p>
        </p:txBody>
      </p:sp>
      <p:grpSp>
        <p:nvGrpSpPr>
          <p:cNvPr name="Group 24" id="24"/>
          <p:cNvGrpSpPr/>
          <p:nvPr/>
        </p:nvGrpSpPr>
        <p:grpSpPr>
          <a:xfrm rot="0">
            <a:off x="766020" y="252850"/>
            <a:ext cx="3173798" cy="746669"/>
            <a:chOff x="0" y="0"/>
            <a:chExt cx="4231731" cy="995558"/>
          </a:xfrm>
        </p:grpSpPr>
        <p:sp>
          <p:nvSpPr>
            <p:cNvPr name="Freeform 25" id="25"/>
            <p:cNvSpPr/>
            <p:nvPr/>
          </p:nvSpPr>
          <p:spPr>
            <a:xfrm flipH="true" flipV="true" rot="0">
              <a:off x="0" y="331853"/>
              <a:ext cx="700481" cy="663706"/>
            </a:xfrm>
            <a:custGeom>
              <a:avLst/>
              <a:gdLst/>
              <a:ahLst/>
              <a:cxnLst/>
              <a:rect r="r" b="b" t="t" l="l"/>
              <a:pathLst>
                <a:path h="663706" w="700481">
                  <a:moveTo>
                    <a:pt x="700481" y="663705"/>
                  </a:moveTo>
                  <a:lnTo>
                    <a:pt x="0" y="663705"/>
                  </a:lnTo>
                  <a:lnTo>
                    <a:pt x="0" y="0"/>
                  </a:lnTo>
                  <a:lnTo>
                    <a:pt x="700481" y="0"/>
                  </a:lnTo>
                  <a:lnTo>
                    <a:pt x="700481" y="66370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6" id="26"/>
            <p:cNvSpPr/>
            <p:nvPr/>
          </p:nvSpPr>
          <p:spPr>
            <a:xfrm flipH="true" flipV="false" rot="0">
              <a:off x="0" y="0"/>
              <a:ext cx="700481" cy="663706"/>
            </a:xfrm>
            <a:custGeom>
              <a:avLst/>
              <a:gdLst/>
              <a:ahLst/>
              <a:cxnLst/>
              <a:rect r="r" b="b" t="t" l="l"/>
              <a:pathLst>
                <a:path h="663706" w="700481">
                  <a:moveTo>
                    <a:pt x="700481" y="0"/>
                  </a:moveTo>
                  <a:lnTo>
                    <a:pt x="0" y="0"/>
                  </a:lnTo>
                  <a:lnTo>
                    <a:pt x="0" y="663706"/>
                  </a:lnTo>
                  <a:lnTo>
                    <a:pt x="700481" y="663706"/>
                  </a:lnTo>
                  <a:lnTo>
                    <a:pt x="700481"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7" id="27"/>
            <p:cNvSpPr txBox="true"/>
            <p:nvPr/>
          </p:nvSpPr>
          <p:spPr>
            <a:xfrm rot="0">
              <a:off x="1070930" y="89102"/>
              <a:ext cx="3160801" cy="750679"/>
            </a:xfrm>
            <a:prstGeom prst="rect">
              <a:avLst/>
            </a:prstGeom>
          </p:spPr>
          <p:txBody>
            <a:bodyPr anchor="t" rtlCol="false" tIns="0" lIns="0" bIns="0" rIns="0">
              <a:spAutoFit/>
            </a:bodyPr>
            <a:lstStyle/>
            <a:p>
              <a:pPr>
                <a:lnSpc>
                  <a:spcPts val="4740"/>
                </a:lnSpc>
                <a:spcBef>
                  <a:spcPct val="0"/>
                </a:spcBef>
              </a:pPr>
              <a:r>
                <a:rPr lang="en-US" sz="3386">
                  <a:solidFill>
                    <a:srgbClr val="FFFFFF"/>
                  </a:solidFill>
                  <a:latin typeface="Anton"/>
                </a:rPr>
                <a:t>NAVYAX</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4041D"/>
        </a:solidFill>
      </p:bgPr>
    </p:bg>
    <p:spTree>
      <p:nvGrpSpPr>
        <p:cNvPr id="1" name=""/>
        <p:cNvGrpSpPr/>
        <p:nvPr/>
      </p:nvGrpSpPr>
      <p:grpSpPr>
        <a:xfrm>
          <a:off x="0" y="0"/>
          <a:ext cx="0" cy="0"/>
          <a:chOff x="0" y="0"/>
          <a:chExt cx="0" cy="0"/>
        </a:xfrm>
      </p:grpSpPr>
      <p:sp>
        <p:nvSpPr>
          <p:cNvPr name="Freeform 2" id="2"/>
          <p:cNvSpPr/>
          <p:nvPr/>
        </p:nvSpPr>
        <p:spPr>
          <a:xfrm flipH="false" flipV="false" rot="0">
            <a:off x="-1262635" y="5274329"/>
            <a:ext cx="8977431" cy="9028888"/>
          </a:xfrm>
          <a:custGeom>
            <a:avLst/>
            <a:gdLst/>
            <a:ahLst/>
            <a:cxnLst/>
            <a:rect r="r" b="b" t="t" l="l"/>
            <a:pathLst>
              <a:path h="9028888" w="8977431">
                <a:moveTo>
                  <a:pt x="0" y="0"/>
                </a:moveTo>
                <a:lnTo>
                  <a:pt x="8977430" y="0"/>
                </a:lnTo>
                <a:lnTo>
                  <a:pt x="8977430" y="9028887"/>
                </a:lnTo>
                <a:lnTo>
                  <a:pt x="0" y="9028887"/>
                </a:lnTo>
                <a:lnTo>
                  <a:pt x="0" y="0"/>
                </a:lnTo>
                <a:close/>
              </a:path>
            </a:pathLst>
          </a:custGeom>
          <a:blipFill>
            <a:blip r:embed="rId2">
              <a:alphaModFix amt="25000"/>
            </a:blip>
            <a:stretch>
              <a:fillRect l="0" t="0" r="-573" b="0"/>
            </a:stretch>
          </a:blipFill>
        </p:spPr>
      </p:sp>
      <p:grpSp>
        <p:nvGrpSpPr>
          <p:cNvPr name="Group 3" id="3"/>
          <p:cNvGrpSpPr/>
          <p:nvPr/>
        </p:nvGrpSpPr>
        <p:grpSpPr>
          <a:xfrm rot="0">
            <a:off x="0" y="4472550"/>
            <a:ext cx="18288000" cy="1543050"/>
            <a:chOff x="0" y="0"/>
            <a:chExt cx="4816593" cy="406400"/>
          </a:xfrm>
        </p:grpSpPr>
        <p:sp>
          <p:nvSpPr>
            <p:cNvPr name="Freeform 4" id="4"/>
            <p:cNvSpPr/>
            <p:nvPr/>
          </p:nvSpPr>
          <p:spPr>
            <a:xfrm flipH="false" flipV="false" rot="0">
              <a:off x="0" y="0"/>
              <a:ext cx="4816592" cy="406400"/>
            </a:xfrm>
            <a:custGeom>
              <a:avLst/>
              <a:gdLst/>
              <a:ahLst/>
              <a:cxnLst/>
              <a:rect r="r" b="b" t="t" l="l"/>
              <a:pathLst>
                <a:path h="406400" w="4816592">
                  <a:moveTo>
                    <a:pt x="0" y="0"/>
                  </a:moveTo>
                  <a:lnTo>
                    <a:pt x="4816592" y="0"/>
                  </a:lnTo>
                  <a:lnTo>
                    <a:pt x="4816592" y="406400"/>
                  </a:lnTo>
                  <a:lnTo>
                    <a:pt x="0" y="406400"/>
                  </a:lnTo>
                  <a:close/>
                </a:path>
              </a:pathLst>
            </a:custGeom>
            <a:gradFill rotWithShape="true">
              <a:gsLst>
                <a:gs pos="0">
                  <a:srgbClr val="591C53">
                    <a:alpha val="100000"/>
                  </a:srgbClr>
                </a:gs>
                <a:gs pos="100000">
                  <a:srgbClr val="FF1F76">
                    <a:alpha val="100000"/>
                  </a:srgbClr>
                </a:gs>
              </a:gsLst>
              <a:lin ang="2700000"/>
            </a:gradFill>
          </p:spPr>
        </p:sp>
        <p:sp>
          <p:nvSpPr>
            <p:cNvPr name="TextBox 5" id="5"/>
            <p:cNvSpPr txBox="true"/>
            <p:nvPr/>
          </p:nvSpPr>
          <p:spPr>
            <a:xfrm>
              <a:off x="0" y="-38100"/>
              <a:ext cx="4816593" cy="4445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261199" y="4250960"/>
            <a:ext cx="16031917" cy="2244699"/>
            <a:chOff x="0" y="0"/>
            <a:chExt cx="21375889" cy="2992932"/>
          </a:xfrm>
        </p:grpSpPr>
        <p:pic>
          <p:nvPicPr>
            <p:cNvPr name="Picture 7" id="7"/>
            <p:cNvPicPr>
              <a:picLocks noChangeAspect="true"/>
            </p:cNvPicPr>
            <p:nvPr/>
          </p:nvPicPr>
          <p:blipFill>
            <a:blip r:embed="rId3"/>
            <a:srcRect l="0" t="37554" r="0" b="37554"/>
            <a:stretch>
              <a:fillRect/>
            </a:stretch>
          </p:blipFill>
          <p:spPr>
            <a:xfrm flipH="false" flipV="false">
              <a:off x="0" y="0"/>
              <a:ext cx="21375889" cy="2992932"/>
            </a:xfrm>
            <a:prstGeom prst="rect">
              <a:avLst/>
            </a:prstGeom>
          </p:spPr>
        </p:pic>
      </p:grpSp>
      <p:sp>
        <p:nvSpPr>
          <p:cNvPr name="Freeform 8" id="8"/>
          <p:cNvSpPr/>
          <p:nvPr/>
        </p:nvSpPr>
        <p:spPr>
          <a:xfrm flipH="false" flipV="false" rot="0">
            <a:off x="13144500" y="-336813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25000"/>
            </a:blip>
            <a:stretch>
              <a:fillRect l="0" t="0" r="0" b="0"/>
            </a:stretch>
          </a:blipFill>
        </p:spPr>
      </p:sp>
      <p:grpSp>
        <p:nvGrpSpPr>
          <p:cNvPr name="Group 9" id="9"/>
          <p:cNvGrpSpPr/>
          <p:nvPr/>
        </p:nvGrpSpPr>
        <p:grpSpPr>
          <a:xfrm rot="0">
            <a:off x="17293116" y="565634"/>
            <a:ext cx="397367" cy="28996"/>
            <a:chOff x="0" y="0"/>
            <a:chExt cx="128243" cy="9358"/>
          </a:xfrm>
        </p:grpSpPr>
        <p:sp>
          <p:nvSpPr>
            <p:cNvPr name="Freeform 10" id="10"/>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11" id="11"/>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7293116" y="657737"/>
            <a:ext cx="397367" cy="28996"/>
            <a:chOff x="0" y="0"/>
            <a:chExt cx="128243" cy="9358"/>
          </a:xfrm>
        </p:grpSpPr>
        <p:sp>
          <p:nvSpPr>
            <p:cNvPr name="Freeform 13" id="13"/>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14" id="14"/>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5400000">
            <a:off x="17608159" y="8578459"/>
            <a:ext cx="997448" cy="362234"/>
            <a:chOff x="0" y="0"/>
            <a:chExt cx="1154854" cy="419398"/>
          </a:xfrm>
        </p:grpSpPr>
        <p:sp>
          <p:nvSpPr>
            <p:cNvPr name="Freeform 16" id="16"/>
            <p:cNvSpPr/>
            <p:nvPr/>
          </p:nvSpPr>
          <p:spPr>
            <a:xfrm flipH="false" flipV="false" rot="0">
              <a:off x="0" y="0"/>
              <a:ext cx="1154854" cy="419398"/>
            </a:xfrm>
            <a:custGeom>
              <a:avLst/>
              <a:gdLst/>
              <a:ahLst/>
              <a:cxnLst/>
              <a:rect r="r" b="b" t="t" l="l"/>
              <a:pathLst>
                <a:path h="419398" w="1154854">
                  <a:moveTo>
                    <a:pt x="577427" y="0"/>
                  </a:moveTo>
                  <a:lnTo>
                    <a:pt x="1154854" y="419398"/>
                  </a:lnTo>
                  <a:lnTo>
                    <a:pt x="0" y="419398"/>
                  </a:lnTo>
                  <a:lnTo>
                    <a:pt x="577427" y="0"/>
                  </a:lnTo>
                  <a:close/>
                </a:path>
              </a:pathLst>
            </a:custGeom>
            <a:gradFill rotWithShape="true">
              <a:gsLst>
                <a:gs pos="0">
                  <a:srgbClr val="591C53">
                    <a:alpha val="100000"/>
                  </a:srgbClr>
                </a:gs>
                <a:gs pos="100000">
                  <a:srgbClr val="FF1F76">
                    <a:alpha val="100000"/>
                  </a:srgbClr>
                </a:gs>
              </a:gsLst>
              <a:lin ang="0"/>
            </a:gradFill>
          </p:spPr>
        </p:sp>
        <p:sp>
          <p:nvSpPr>
            <p:cNvPr name="TextBox 17" id="17"/>
            <p:cNvSpPr txBox="true"/>
            <p:nvPr/>
          </p:nvSpPr>
          <p:spPr>
            <a:xfrm>
              <a:off x="180446" y="156621"/>
              <a:ext cx="793962" cy="232821"/>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766020" y="252850"/>
            <a:ext cx="3173798" cy="746669"/>
            <a:chOff x="0" y="0"/>
            <a:chExt cx="4231731" cy="995558"/>
          </a:xfrm>
        </p:grpSpPr>
        <p:sp>
          <p:nvSpPr>
            <p:cNvPr name="Freeform 19" id="19"/>
            <p:cNvSpPr/>
            <p:nvPr/>
          </p:nvSpPr>
          <p:spPr>
            <a:xfrm flipH="true" flipV="true" rot="0">
              <a:off x="0" y="331853"/>
              <a:ext cx="700481" cy="663706"/>
            </a:xfrm>
            <a:custGeom>
              <a:avLst/>
              <a:gdLst/>
              <a:ahLst/>
              <a:cxnLst/>
              <a:rect r="r" b="b" t="t" l="l"/>
              <a:pathLst>
                <a:path h="663706" w="700481">
                  <a:moveTo>
                    <a:pt x="700481" y="663705"/>
                  </a:moveTo>
                  <a:lnTo>
                    <a:pt x="0" y="663705"/>
                  </a:lnTo>
                  <a:lnTo>
                    <a:pt x="0" y="0"/>
                  </a:lnTo>
                  <a:lnTo>
                    <a:pt x="700481" y="0"/>
                  </a:lnTo>
                  <a:lnTo>
                    <a:pt x="700481" y="66370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0" id="20"/>
            <p:cNvSpPr/>
            <p:nvPr/>
          </p:nvSpPr>
          <p:spPr>
            <a:xfrm flipH="true" flipV="false" rot="0">
              <a:off x="0" y="0"/>
              <a:ext cx="700481" cy="663706"/>
            </a:xfrm>
            <a:custGeom>
              <a:avLst/>
              <a:gdLst/>
              <a:ahLst/>
              <a:cxnLst/>
              <a:rect r="r" b="b" t="t" l="l"/>
              <a:pathLst>
                <a:path h="663706" w="700481">
                  <a:moveTo>
                    <a:pt x="700481" y="0"/>
                  </a:moveTo>
                  <a:lnTo>
                    <a:pt x="0" y="0"/>
                  </a:lnTo>
                  <a:lnTo>
                    <a:pt x="0" y="663706"/>
                  </a:lnTo>
                  <a:lnTo>
                    <a:pt x="700481" y="663706"/>
                  </a:lnTo>
                  <a:lnTo>
                    <a:pt x="700481"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1" id="21"/>
            <p:cNvSpPr txBox="true"/>
            <p:nvPr/>
          </p:nvSpPr>
          <p:spPr>
            <a:xfrm rot="0">
              <a:off x="1070930" y="89102"/>
              <a:ext cx="3160801" cy="750679"/>
            </a:xfrm>
            <a:prstGeom prst="rect">
              <a:avLst/>
            </a:prstGeom>
          </p:spPr>
          <p:txBody>
            <a:bodyPr anchor="t" rtlCol="false" tIns="0" lIns="0" bIns="0" rIns="0">
              <a:spAutoFit/>
            </a:bodyPr>
            <a:lstStyle/>
            <a:p>
              <a:pPr>
                <a:lnSpc>
                  <a:spcPts val="4740"/>
                </a:lnSpc>
                <a:spcBef>
                  <a:spcPct val="0"/>
                </a:spcBef>
              </a:pPr>
              <a:r>
                <a:rPr lang="en-US" sz="3386">
                  <a:solidFill>
                    <a:srgbClr val="FFFFFF"/>
                  </a:solidFill>
                  <a:latin typeface="Anton"/>
                </a:rPr>
                <a:t>NAVYAX</a:t>
              </a:r>
            </a:p>
          </p:txBody>
        </p:sp>
      </p:grpSp>
      <p:grpSp>
        <p:nvGrpSpPr>
          <p:cNvPr name="Group 22" id="22"/>
          <p:cNvGrpSpPr/>
          <p:nvPr/>
        </p:nvGrpSpPr>
        <p:grpSpPr>
          <a:xfrm rot="0">
            <a:off x="1667740" y="1872434"/>
            <a:ext cx="10404882" cy="1830551"/>
            <a:chOff x="0" y="0"/>
            <a:chExt cx="2740381" cy="482121"/>
          </a:xfrm>
        </p:grpSpPr>
        <p:sp>
          <p:nvSpPr>
            <p:cNvPr name="Freeform 23" id="23"/>
            <p:cNvSpPr/>
            <p:nvPr/>
          </p:nvSpPr>
          <p:spPr>
            <a:xfrm flipH="false" flipV="false" rot="0">
              <a:off x="0" y="0"/>
              <a:ext cx="2740381" cy="482121"/>
            </a:xfrm>
            <a:custGeom>
              <a:avLst/>
              <a:gdLst/>
              <a:ahLst/>
              <a:cxnLst/>
              <a:rect r="r" b="b" t="t" l="l"/>
              <a:pathLst>
                <a:path h="482121" w="2740381">
                  <a:moveTo>
                    <a:pt x="37947" y="0"/>
                  </a:moveTo>
                  <a:lnTo>
                    <a:pt x="2702433" y="0"/>
                  </a:lnTo>
                  <a:cubicBezTo>
                    <a:pt x="2723391" y="0"/>
                    <a:pt x="2740381" y="16990"/>
                    <a:pt x="2740381" y="37947"/>
                  </a:cubicBezTo>
                  <a:lnTo>
                    <a:pt x="2740381" y="444173"/>
                  </a:lnTo>
                  <a:cubicBezTo>
                    <a:pt x="2740381" y="465131"/>
                    <a:pt x="2723391" y="482121"/>
                    <a:pt x="2702433" y="482121"/>
                  </a:cubicBezTo>
                  <a:lnTo>
                    <a:pt x="37947" y="482121"/>
                  </a:lnTo>
                  <a:cubicBezTo>
                    <a:pt x="16990" y="482121"/>
                    <a:pt x="0" y="465131"/>
                    <a:pt x="0" y="444173"/>
                  </a:cubicBezTo>
                  <a:lnTo>
                    <a:pt x="0" y="37947"/>
                  </a:lnTo>
                  <a:cubicBezTo>
                    <a:pt x="0" y="16990"/>
                    <a:pt x="16990" y="0"/>
                    <a:pt x="37947" y="0"/>
                  </a:cubicBezTo>
                  <a:close/>
                </a:path>
              </a:pathLst>
            </a:custGeom>
            <a:solidFill>
              <a:srgbClr val="374D60"/>
            </a:solidFill>
          </p:spPr>
        </p:sp>
        <p:sp>
          <p:nvSpPr>
            <p:cNvPr name="TextBox 24" id="24"/>
            <p:cNvSpPr txBox="true"/>
            <p:nvPr/>
          </p:nvSpPr>
          <p:spPr>
            <a:xfrm>
              <a:off x="0" y="-38100"/>
              <a:ext cx="2740381" cy="520221"/>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6" id="26"/>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7" id="27"/>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Photo</a:t>
            </a:r>
          </a:p>
        </p:txBody>
      </p:sp>
      <p:sp>
        <p:nvSpPr>
          <p:cNvPr name="TextBox 28" id="28"/>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9" id="29"/>
          <p:cNvSpPr txBox="true"/>
          <p:nvPr/>
        </p:nvSpPr>
        <p:spPr>
          <a:xfrm rot="0">
            <a:off x="3128033" y="658494"/>
            <a:ext cx="8132804" cy="815975"/>
          </a:xfrm>
          <a:prstGeom prst="rect">
            <a:avLst/>
          </a:prstGeom>
        </p:spPr>
        <p:txBody>
          <a:bodyPr anchor="t" rtlCol="false" tIns="0" lIns="0" bIns="0" rIns="0">
            <a:spAutoFit/>
          </a:bodyPr>
          <a:lstStyle/>
          <a:p>
            <a:pPr algn="ctr">
              <a:lnSpc>
                <a:spcPts val="6550"/>
              </a:lnSpc>
            </a:pPr>
            <a:r>
              <a:rPr lang="en-US" sz="5000">
                <a:solidFill>
                  <a:srgbClr val="FFFFFF"/>
                </a:solidFill>
                <a:latin typeface="Anton"/>
              </a:rPr>
              <a:t>SO WHAT EXACTLY IS THE PROBLEM</a:t>
            </a:r>
          </a:p>
        </p:txBody>
      </p:sp>
      <p:sp>
        <p:nvSpPr>
          <p:cNvPr name="TextBox 30" id="30"/>
          <p:cNvSpPr txBox="true"/>
          <p:nvPr/>
        </p:nvSpPr>
        <p:spPr>
          <a:xfrm rot="0">
            <a:off x="2304491" y="2119407"/>
            <a:ext cx="9131380" cy="1583579"/>
          </a:xfrm>
          <a:prstGeom prst="rect">
            <a:avLst/>
          </a:prstGeom>
        </p:spPr>
        <p:txBody>
          <a:bodyPr anchor="t" rtlCol="false" tIns="0" lIns="0" bIns="0" rIns="0">
            <a:spAutoFit/>
          </a:bodyPr>
          <a:lstStyle/>
          <a:p>
            <a:pPr algn="ctr">
              <a:lnSpc>
                <a:spcPts val="3154"/>
              </a:lnSpc>
            </a:pPr>
            <a:r>
              <a:rPr lang="en-US" sz="2253">
                <a:solidFill>
                  <a:srgbClr val="FFFFFF"/>
                </a:solidFill>
                <a:latin typeface="Abril Fatface"/>
              </a:rPr>
              <a:t>STUDENTS FAIL TO FOCUS ON PARTS THEY NEED HELP ON AND TEND TO WASTE TIME ON TOPICS THEY ALREADY WELL VERSED WITH</a:t>
            </a:r>
          </a:p>
          <a:p>
            <a:pPr algn="ctr">
              <a:lnSpc>
                <a:spcPts val="3154"/>
              </a:lnSpc>
            </a:pPr>
          </a:p>
        </p:txBody>
      </p:sp>
      <p:grpSp>
        <p:nvGrpSpPr>
          <p:cNvPr name="Group 31" id="31"/>
          <p:cNvGrpSpPr/>
          <p:nvPr/>
        </p:nvGrpSpPr>
        <p:grpSpPr>
          <a:xfrm rot="0">
            <a:off x="7194435" y="7048110"/>
            <a:ext cx="9408190" cy="2050724"/>
            <a:chOff x="0" y="0"/>
            <a:chExt cx="2477877" cy="540108"/>
          </a:xfrm>
        </p:grpSpPr>
        <p:sp>
          <p:nvSpPr>
            <p:cNvPr name="Freeform 32" id="32"/>
            <p:cNvSpPr/>
            <p:nvPr/>
          </p:nvSpPr>
          <p:spPr>
            <a:xfrm flipH="false" flipV="false" rot="0">
              <a:off x="0" y="0"/>
              <a:ext cx="2477877" cy="540108"/>
            </a:xfrm>
            <a:custGeom>
              <a:avLst/>
              <a:gdLst/>
              <a:ahLst/>
              <a:cxnLst/>
              <a:rect r="r" b="b" t="t" l="l"/>
              <a:pathLst>
                <a:path h="540108" w="2477877">
                  <a:moveTo>
                    <a:pt x="41967" y="0"/>
                  </a:moveTo>
                  <a:lnTo>
                    <a:pt x="2435910" y="0"/>
                  </a:lnTo>
                  <a:cubicBezTo>
                    <a:pt x="2447040" y="0"/>
                    <a:pt x="2457715" y="4422"/>
                    <a:pt x="2465585" y="12292"/>
                  </a:cubicBezTo>
                  <a:cubicBezTo>
                    <a:pt x="2473456" y="20162"/>
                    <a:pt x="2477877" y="30837"/>
                    <a:pt x="2477877" y="41967"/>
                  </a:cubicBezTo>
                  <a:lnTo>
                    <a:pt x="2477877" y="498141"/>
                  </a:lnTo>
                  <a:cubicBezTo>
                    <a:pt x="2477877" y="509271"/>
                    <a:pt x="2473456" y="519946"/>
                    <a:pt x="2465585" y="527816"/>
                  </a:cubicBezTo>
                  <a:cubicBezTo>
                    <a:pt x="2457715" y="535687"/>
                    <a:pt x="2447040" y="540108"/>
                    <a:pt x="2435910" y="540108"/>
                  </a:cubicBezTo>
                  <a:lnTo>
                    <a:pt x="41967" y="540108"/>
                  </a:lnTo>
                  <a:cubicBezTo>
                    <a:pt x="30837" y="540108"/>
                    <a:pt x="20162" y="535687"/>
                    <a:pt x="12292" y="527816"/>
                  </a:cubicBezTo>
                  <a:cubicBezTo>
                    <a:pt x="4422" y="519946"/>
                    <a:pt x="0" y="509271"/>
                    <a:pt x="0" y="498141"/>
                  </a:cubicBezTo>
                  <a:lnTo>
                    <a:pt x="0" y="41967"/>
                  </a:lnTo>
                  <a:cubicBezTo>
                    <a:pt x="0" y="30837"/>
                    <a:pt x="4422" y="20162"/>
                    <a:pt x="12292" y="12292"/>
                  </a:cubicBezTo>
                  <a:cubicBezTo>
                    <a:pt x="20162" y="4422"/>
                    <a:pt x="30837" y="0"/>
                    <a:pt x="41967" y="0"/>
                  </a:cubicBezTo>
                  <a:close/>
                </a:path>
              </a:pathLst>
            </a:custGeom>
            <a:solidFill>
              <a:srgbClr val="374D60"/>
            </a:solidFill>
          </p:spPr>
        </p:sp>
        <p:sp>
          <p:nvSpPr>
            <p:cNvPr name="TextBox 33" id="33"/>
            <p:cNvSpPr txBox="true"/>
            <p:nvPr/>
          </p:nvSpPr>
          <p:spPr>
            <a:xfrm>
              <a:off x="0" y="-38100"/>
              <a:ext cx="2477877" cy="578208"/>
            </a:xfrm>
            <a:prstGeom prst="rect">
              <a:avLst/>
            </a:prstGeom>
          </p:spPr>
          <p:txBody>
            <a:bodyPr anchor="ctr" rtlCol="false" tIns="50800" lIns="50800" bIns="50800" rIns="50800"/>
            <a:lstStyle/>
            <a:p>
              <a:pPr algn="ctr">
                <a:lnSpc>
                  <a:spcPts val="2659"/>
                </a:lnSpc>
              </a:pPr>
            </a:p>
          </p:txBody>
        </p:sp>
      </p:grpSp>
      <p:sp>
        <p:nvSpPr>
          <p:cNvPr name="TextBox 34" id="34"/>
          <p:cNvSpPr txBox="true"/>
          <p:nvPr/>
        </p:nvSpPr>
        <p:spPr>
          <a:xfrm rot="0">
            <a:off x="7714795" y="7348783"/>
            <a:ext cx="8095091" cy="1401751"/>
          </a:xfrm>
          <a:prstGeom prst="rect">
            <a:avLst/>
          </a:prstGeom>
        </p:spPr>
        <p:txBody>
          <a:bodyPr anchor="t" rtlCol="false" tIns="0" lIns="0" bIns="0" rIns="0">
            <a:spAutoFit/>
          </a:bodyPr>
          <a:lstStyle/>
          <a:p>
            <a:pPr algn="ctr">
              <a:lnSpc>
                <a:spcPts val="3732"/>
              </a:lnSpc>
              <a:spcBef>
                <a:spcPct val="0"/>
              </a:spcBef>
            </a:pPr>
            <a:r>
              <a:rPr lang="en-US" sz="2665">
                <a:solidFill>
                  <a:srgbClr val="FFFFFF"/>
                </a:solidFill>
                <a:latin typeface="Abril Fatface"/>
              </a:rPr>
              <a:t> IT IS DIFFICULT FOR TEACHERS TO MANUALLY INTERPRET THE LEARNING GAPS OF BIG SIZED CLASSES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496177" cy="12320936"/>
          </a:xfrm>
          <a:custGeom>
            <a:avLst/>
            <a:gdLst/>
            <a:ahLst/>
            <a:cxnLst/>
            <a:rect r="r" b="b" t="t" l="l"/>
            <a:pathLst>
              <a:path h="12320936" w="18496177">
                <a:moveTo>
                  <a:pt x="0" y="0"/>
                </a:moveTo>
                <a:lnTo>
                  <a:pt x="18496177" y="0"/>
                </a:lnTo>
                <a:lnTo>
                  <a:pt x="18496177" y="12320936"/>
                </a:lnTo>
                <a:lnTo>
                  <a:pt x="0" y="12320936"/>
                </a:lnTo>
                <a:lnTo>
                  <a:pt x="0" y="0"/>
                </a:lnTo>
                <a:close/>
              </a:path>
            </a:pathLst>
          </a:custGeom>
          <a:blipFill>
            <a:blip r:embed="rId2">
              <a:alphaModFix amt="29000"/>
            </a:blip>
            <a:stretch>
              <a:fillRect l="0" t="0" r="0" b="0"/>
            </a:stretch>
          </a:blipFill>
        </p:spPr>
      </p:sp>
      <p:sp>
        <p:nvSpPr>
          <p:cNvPr name="Freeform 3" id="3"/>
          <p:cNvSpPr/>
          <p:nvPr/>
        </p:nvSpPr>
        <p:spPr>
          <a:xfrm flipH="false" flipV="false" rot="0">
            <a:off x="1655610" y="431205"/>
            <a:ext cx="9325087" cy="5222049"/>
          </a:xfrm>
          <a:custGeom>
            <a:avLst/>
            <a:gdLst/>
            <a:ahLst/>
            <a:cxnLst/>
            <a:rect r="r" b="b" t="t" l="l"/>
            <a:pathLst>
              <a:path h="5222049" w="9325087">
                <a:moveTo>
                  <a:pt x="0" y="0"/>
                </a:moveTo>
                <a:lnTo>
                  <a:pt x="9325086" y="0"/>
                </a:lnTo>
                <a:lnTo>
                  <a:pt x="9325086" y="5222049"/>
                </a:lnTo>
                <a:lnTo>
                  <a:pt x="0" y="5222049"/>
                </a:lnTo>
                <a:lnTo>
                  <a:pt x="0" y="0"/>
                </a:lnTo>
                <a:close/>
              </a:path>
            </a:pathLst>
          </a:custGeom>
          <a:blipFill>
            <a:blip r:embed="rId3"/>
            <a:stretch>
              <a:fillRect l="0" t="0" r="0" b="0"/>
            </a:stretch>
          </a:blipFill>
        </p:spPr>
      </p:sp>
      <p:sp>
        <p:nvSpPr>
          <p:cNvPr name="Freeform 4" id="4"/>
          <p:cNvSpPr/>
          <p:nvPr/>
        </p:nvSpPr>
        <p:spPr>
          <a:xfrm flipH="false" flipV="false" rot="0">
            <a:off x="5376571" y="4951108"/>
            <a:ext cx="9144000" cy="4777740"/>
          </a:xfrm>
          <a:custGeom>
            <a:avLst/>
            <a:gdLst/>
            <a:ahLst/>
            <a:cxnLst/>
            <a:rect r="r" b="b" t="t" l="l"/>
            <a:pathLst>
              <a:path h="4777740" w="9144000">
                <a:moveTo>
                  <a:pt x="0" y="0"/>
                </a:moveTo>
                <a:lnTo>
                  <a:pt x="9144000" y="0"/>
                </a:lnTo>
                <a:lnTo>
                  <a:pt x="9144000" y="4777740"/>
                </a:lnTo>
                <a:lnTo>
                  <a:pt x="0" y="4777740"/>
                </a:lnTo>
                <a:lnTo>
                  <a:pt x="0" y="0"/>
                </a:lnTo>
                <a:close/>
              </a:path>
            </a:pathLst>
          </a:custGeom>
          <a:blipFill>
            <a:blip r:embed="rId4"/>
            <a:stretch>
              <a:fillRect l="0" t="0" r="0" b="0"/>
            </a:stretch>
          </a:blipFill>
        </p:spPr>
      </p:sp>
      <p:grpSp>
        <p:nvGrpSpPr>
          <p:cNvPr name="Group 5" id="5"/>
          <p:cNvGrpSpPr/>
          <p:nvPr/>
        </p:nvGrpSpPr>
        <p:grpSpPr>
          <a:xfrm rot="0">
            <a:off x="11953056" y="0"/>
            <a:ext cx="4951108" cy="495110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4D6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1466876" y="1470249"/>
            <a:ext cx="5792424" cy="1847123"/>
          </a:xfrm>
          <a:prstGeom prst="rect">
            <a:avLst/>
          </a:prstGeom>
        </p:spPr>
        <p:txBody>
          <a:bodyPr anchor="t" rtlCol="false" tIns="0" lIns="0" bIns="0" rIns="0">
            <a:spAutoFit/>
          </a:bodyPr>
          <a:lstStyle/>
          <a:p>
            <a:pPr algn="ctr">
              <a:lnSpc>
                <a:spcPts val="5000"/>
              </a:lnSpc>
            </a:pPr>
            <a:r>
              <a:rPr lang="en-US" sz="3571">
                <a:solidFill>
                  <a:srgbClr val="FFFFFF"/>
                </a:solidFill>
                <a:latin typeface="Trocchi"/>
              </a:rPr>
              <a:t>The Problem with already existing AI powered platforms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4041D"/>
        </a:solidFill>
      </p:bgPr>
    </p:bg>
    <p:spTree>
      <p:nvGrpSpPr>
        <p:cNvPr id="1" name=""/>
        <p:cNvGrpSpPr/>
        <p:nvPr/>
      </p:nvGrpSpPr>
      <p:grpSpPr>
        <a:xfrm>
          <a:off x="0" y="0"/>
          <a:ext cx="0" cy="0"/>
          <a:chOff x="0" y="0"/>
          <a:chExt cx="0" cy="0"/>
        </a:xfrm>
      </p:grpSpPr>
      <p:sp>
        <p:nvSpPr>
          <p:cNvPr name="Freeform 2" id="2"/>
          <p:cNvSpPr/>
          <p:nvPr/>
        </p:nvSpPr>
        <p:spPr>
          <a:xfrm flipH="false" flipV="false" rot="0">
            <a:off x="-1262635" y="5274329"/>
            <a:ext cx="8977431" cy="9028888"/>
          </a:xfrm>
          <a:custGeom>
            <a:avLst/>
            <a:gdLst/>
            <a:ahLst/>
            <a:cxnLst/>
            <a:rect r="r" b="b" t="t" l="l"/>
            <a:pathLst>
              <a:path h="9028888" w="8977431">
                <a:moveTo>
                  <a:pt x="0" y="0"/>
                </a:moveTo>
                <a:lnTo>
                  <a:pt x="8977430" y="0"/>
                </a:lnTo>
                <a:lnTo>
                  <a:pt x="8977430" y="9028887"/>
                </a:lnTo>
                <a:lnTo>
                  <a:pt x="0" y="9028887"/>
                </a:lnTo>
                <a:lnTo>
                  <a:pt x="0" y="0"/>
                </a:lnTo>
                <a:close/>
              </a:path>
            </a:pathLst>
          </a:custGeom>
          <a:blipFill>
            <a:blip r:embed="rId2">
              <a:alphaModFix amt="25000"/>
            </a:blip>
            <a:stretch>
              <a:fillRect l="0" t="0" r="-573" b="0"/>
            </a:stretch>
          </a:blipFill>
        </p:spPr>
      </p:sp>
      <p:grpSp>
        <p:nvGrpSpPr>
          <p:cNvPr name="Group 3" id="3"/>
          <p:cNvGrpSpPr/>
          <p:nvPr/>
        </p:nvGrpSpPr>
        <p:grpSpPr>
          <a:xfrm rot="0">
            <a:off x="0" y="4472550"/>
            <a:ext cx="18288000" cy="1543050"/>
            <a:chOff x="0" y="0"/>
            <a:chExt cx="4816593" cy="406400"/>
          </a:xfrm>
        </p:grpSpPr>
        <p:sp>
          <p:nvSpPr>
            <p:cNvPr name="Freeform 4" id="4"/>
            <p:cNvSpPr/>
            <p:nvPr/>
          </p:nvSpPr>
          <p:spPr>
            <a:xfrm flipH="false" flipV="false" rot="0">
              <a:off x="0" y="0"/>
              <a:ext cx="4816592" cy="406400"/>
            </a:xfrm>
            <a:custGeom>
              <a:avLst/>
              <a:gdLst/>
              <a:ahLst/>
              <a:cxnLst/>
              <a:rect r="r" b="b" t="t" l="l"/>
              <a:pathLst>
                <a:path h="406400" w="4816592">
                  <a:moveTo>
                    <a:pt x="0" y="0"/>
                  </a:moveTo>
                  <a:lnTo>
                    <a:pt x="4816592" y="0"/>
                  </a:lnTo>
                  <a:lnTo>
                    <a:pt x="4816592" y="406400"/>
                  </a:lnTo>
                  <a:lnTo>
                    <a:pt x="0" y="406400"/>
                  </a:lnTo>
                  <a:close/>
                </a:path>
              </a:pathLst>
            </a:custGeom>
            <a:gradFill rotWithShape="true">
              <a:gsLst>
                <a:gs pos="0">
                  <a:srgbClr val="591C53">
                    <a:alpha val="100000"/>
                  </a:srgbClr>
                </a:gs>
                <a:gs pos="100000">
                  <a:srgbClr val="FF1F76">
                    <a:alpha val="100000"/>
                  </a:srgbClr>
                </a:gs>
              </a:gsLst>
              <a:lin ang="2700000"/>
            </a:gradFill>
          </p:spPr>
        </p:sp>
        <p:sp>
          <p:nvSpPr>
            <p:cNvPr name="TextBox 5" id="5"/>
            <p:cNvSpPr txBox="true"/>
            <p:nvPr/>
          </p:nvSpPr>
          <p:spPr>
            <a:xfrm>
              <a:off x="0" y="-38100"/>
              <a:ext cx="4816593" cy="4445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474046" y="3556543"/>
            <a:ext cx="14956027" cy="2609852"/>
            <a:chOff x="0" y="0"/>
            <a:chExt cx="19941369" cy="3479803"/>
          </a:xfrm>
        </p:grpSpPr>
        <p:pic>
          <p:nvPicPr>
            <p:cNvPr name="Picture 7" id="7"/>
            <p:cNvPicPr>
              <a:picLocks noChangeAspect="true"/>
            </p:cNvPicPr>
            <p:nvPr/>
          </p:nvPicPr>
          <p:blipFill>
            <a:blip r:embed="rId3"/>
            <a:srcRect l="0" t="36912" r="0" b="36912"/>
            <a:stretch>
              <a:fillRect/>
            </a:stretch>
          </p:blipFill>
          <p:spPr>
            <a:xfrm flipH="false" flipV="false">
              <a:off x="0" y="0"/>
              <a:ext cx="19941369" cy="3479803"/>
            </a:xfrm>
            <a:prstGeom prst="rect">
              <a:avLst/>
            </a:prstGeom>
          </p:spPr>
        </p:pic>
      </p:grpSp>
      <p:sp>
        <p:nvSpPr>
          <p:cNvPr name="Freeform 8" id="8"/>
          <p:cNvSpPr/>
          <p:nvPr/>
        </p:nvSpPr>
        <p:spPr>
          <a:xfrm flipH="false" flipV="false" rot="0">
            <a:off x="13144500" y="-336813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25000"/>
            </a:blip>
            <a:stretch>
              <a:fillRect l="0" t="0" r="0" b="0"/>
            </a:stretch>
          </a:blipFill>
        </p:spPr>
      </p:sp>
      <p:grpSp>
        <p:nvGrpSpPr>
          <p:cNvPr name="Group 9" id="9"/>
          <p:cNvGrpSpPr/>
          <p:nvPr/>
        </p:nvGrpSpPr>
        <p:grpSpPr>
          <a:xfrm rot="0">
            <a:off x="17293116" y="565634"/>
            <a:ext cx="397367" cy="28996"/>
            <a:chOff x="0" y="0"/>
            <a:chExt cx="128243" cy="9358"/>
          </a:xfrm>
        </p:grpSpPr>
        <p:sp>
          <p:nvSpPr>
            <p:cNvPr name="Freeform 10" id="10"/>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11" id="11"/>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7293116" y="657737"/>
            <a:ext cx="397367" cy="28996"/>
            <a:chOff x="0" y="0"/>
            <a:chExt cx="128243" cy="9358"/>
          </a:xfrm>
        </p:grpSpPr>
        <p:sp>
          <p:nvSpPr>
            <p:cNvPr name="Freeform 13" id="13"/>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14" id="14"/>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5400000">
            <a:off x="17608159" y="8578459"/>
            <a:ext cx="997448" cy="362234"/>
            <a:chOff x="0" y="0"/>
            <a:chExt cx="1154854" cy="419398"/>
          </a:xfrm>
        </p:grpSpPr>
        <p:sp>
          <p:nvSpPr>
            <p:cNvPr name="Freeform 16" id="16"/>
            <p:cNvSpPr/>
            <p:nvPr/>
          </p:nvSpPr>
          <p:spPr>
            <a:xfrm flipH="false" flipV="false" rot="0">
              <a:off x="0" y="0"/>
              <a:ext cx="1154854" cy="419398"/>
            </a:xfrm>
            <a:custGeom>
              <a:avLst/>
              <a:gdLst/>
              <a:ahLst/>
              <a:cxnLst/>
              <a:rect r="r" b="b" t="t" l="l"/>
              <a:pathLst>
                <a:path h="419398" w="1154854">
                  <a:moveTo>
                    <a:pt x="577427" y="0"/>
                  </a:moveTo>
                  <a:lnTo>
                    <a:pt x="1154854" y="419398"/>
                  </a:lnTo>
                  <a:lnTo>
                    <a:pt x="0" y="419398"/>
                  </a:lnTo>
                  <a:lnTo>
                    <a:pt x="577427" y="0"/>
                  </a:lnTo>
                  <a:close/>
                </a:path>
              </a:pathLst>
            </a:custGeom>
            <a:gradFill rotWithShape="true">
              <a:gsLst>
                <a:gs pos="0">
                  <a:srgbClr val="591C53">
                    <a:alpha val="100000"/>
                  </a:srgbClr>
                </a:gs>
                <a:gs pos="100000">
                  <a:srgbClr val="FF1F76">
                    <a:alpha val="100000"/>
                  </a:srgbClr>
                </a:gs>
              </a:gsLst>
              <a:lin ang="0"/>
            </a:gradFill>
          </p:spPr>
        </p:sp>
        <p:sp>
          <p:nvSpPr>
            <p:cNvPr name="TextBox 17" id="17"/>
            <p:cNvSpPr txBox="true"/>
            <p:nvPr/>
          </p:nvSpPr>
          <p:spPr>
            <a:xfrm>
              <a:off x="180446" y="156621"/>
              <a:ext cx="793962" cy="232821"/>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766020" y="252850"/>
            <a:ext cx="3173798" cy="746669"/>
            <a:chOff x="0" y="0"/>
            <a:chExt cx="4231731" cy="995558"/>
          </a:xfrm>
        </p:grpSpPr>
        <p:sp>
          <p:nvSpPr>
            <p:cNvPr name="Freeform 19" id="19"/>
            <p:cNvSpPr/>
            <p:nvPr/>
          </p:nvSpPr>
          <p:spPr>
            <a:xfrm flipH="true" flipV="true" rot="0">
              <a:off x="0" y="331853"/>
              <a:ext cx="700481" cy="663706"/>
            </a:xfrm>
            <a:custGeom>
              <a:avLst/>
              <a:gdLst/>
              <a:ahLst/>
              <a:cxnLst/>
              <a:rect r="r" b="b" t="t" l="l"/>
              <a:pathLst>
                <a:path h="663706" w="700481">
                  <a:moveTo>
                    <a:pt x="700481" y="663705"/>
                  </a:moveTo>
                  <a:lnTo>
                    <a:pt x="0" y="663705"/>
                  </a:lnTo>
                  <a:lnTo>
                    <a:pt x="0" y="0"/>
                  </a:lnTo>
                  <a:lnTo>
                    <a:pt x="700481" y="0"/>
                  </a:lnTo>
                  <a:lnTo>
                    <a:pt x="700481" y="66370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0" id="20"/>
            <p:cNvSpPr/>
            <p:nvPr/>
          </p:nvSpPr>
          <p:spPr>
            <a:xfrm flipH="true" flipV="false" rot="0">
              <a:off x="0" y="0"/>
              <a:ext cx="700481" cy="663706"/>
            </a:xfrm>
            <a:custGeom>
              <a:avLst/>
              <a:gdLst/>
              <a:ahLst/>
              <a:cxnLst/>
              <a:rect r="r" b="b" t="t" l="l"/>
              <a:pathLst>
                <a:path h="663706" w="700481">
                  <a:moveTo>
                    <a:pt x="700481" y="0"/>
                  </a:moveTo>
                  <a:lnTo>
                    <a:pt x="0" y="0"/>
                  </a:lnTo>
                  <a:lnTo>
                    <a:pt x="0" y="663706"/>
                  </a:lnTo>
                  <a:lnTo>
                    <a:pt x="700481" y="663706"/>
                  </a:lnTo>
                  <a:lnTo>
                    <a:pt x="700481"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1" id="21"/>
            <p:cNvSpPr txBox="true"/>
            <p:nvPr/>
          </p:nvSpPr>
          <p:spPr>
            <a:xfrm rot="0">
              <a:off x="1070930" y="89102"/>
              <a:ext cx="3160801" cy="750679"/>
            </a:xfrm>
            <a:prstGeom prst="rect">
              <a:avLst/>
            </a:prstGeom>
          </p:spPr>
          <p:txBody>
            <a:bodyPr anchor="t" rtlCol="false" tIns="0" lIns="0" bIns="0" rIns="0">
              <a:spAutoFit/>
            </a:bodyPr>
            <a:lstStyle/>
            <a:p>
              <a:pPr>
                <a:lnSpc>
                  <a:spcPts val="4740"/>
                </a:lnSpc>
                <a:spcBef>
                  <a:spcPct val="0"/>
                </a:spcBef>
              </a:pPr>
              <a:r>
                <a:rPr lang="en-US" sz="3386">
                  <a:solidFill>
                    <a:srgbClr val="FFFFFF"/>
                  </a:solidFill>
                  <a:latin typeface="Anton"/>
                </a:rPr>
                <a:t>NAVYAX</a:t>
              </a:r>
            </a:p>
          </p:txBody>
        </p:sp>
      </p:grpSp>
      <p:grpSp>
        <p:nvGrpSpPr>
          <p:cNvPr name="Group 22" id="22"/>
          <p:cNvGrpSpPr/>
          <p:nvPr/>
        </p:nvGrpSpPr>
        <p:grpSpPr>
          <a:xfrm rot="0">
            <a:off x="1203792" y="1169121"/>
            <a:ext cx="11626032" cy="1730196"/>
            <a:chOff x="0" y="0"/>
            <a:chExt cx="3062000" cy="455690"/>
          </a:xfrm>
        </p:grpSpPr>
        <p:sp>
          <p:nvSpPr>
            <p:cNvPr name="Freeform 23" id="23"/>
            <p:cNvSpPr/>
            <p:nvPr/>
          </p:nvSpPr>
          <p:spPr>
            <a:xfrm flipH="false" flipV="false" rot="0">
              <a:off x="0" y="0"/>
              <a:ext cx="3062000" cy="455690"/>
            </a:xfrm>
            <a:custGeom>
              <a:avLst/>
              <a:gdLst/>
              <a:ahLst/>
              <a:cxnLst/>
              <a:rect r="r" b="b" t="t" l="l"/>
              <a:pathLst>
                <a:path h="455690" w="3062000">
                  <a:moveTo>
                    <a:pt x="33962" y="0"/>
                  </a:moveTo>
                  <a:lnTo>
                    <a:pt x="3028039" y="0"/>
                  </a:lnTo>
                  <a:cubicBezTo>
                    <a:pt x="3046795" y="0"/>
                    <a:pt x="3062000" y="15205"/>
                    <a:pt x="3062000" y="33962"/>
                  </a:cubicBezTo>
                  <a:lnTo>
                    <a:pt x="3062000" y="421728"/>
                  </a:lnTo>
                  <a:cubicBezTo>
                    <a:pt x="3062000" y="430735"/>
                    <a:pt x="3058422" y="439373"/>
                    <a:pt x="3052053" y="445742"/>
                  </a:cubicBezTo>
                  <a:cubicBezTo>
                    <a:pt x="3045684" y="452111"/>
                    <a:pt x="3037046" y="455690"/>
                    <a:pt x="3028039" y="455690"/>
                  </a:cubicBezTo>
                  <a:lnTo>
                    <a:pt x="33962" y="455690"/>
                  </a:lnTo>
                  <a:cubicBezTo>
                    <a:pt x="15205" y="455690"/>
                    <a:pt x="0" y="440484"/>
                    <a:pt x="0" y="421728"/>
                  </a:cubicBezTo>
                  <a:lnTo>
                    <a:pt x="0" y="33962"/>
                  </a:lnTo>
                  <a:cubicBezTo>
                    <a:pt x="0" y="24954"/>
                    <a:pt x="3578" y="16316"/>
                    <a:pt x="9947" y="9947"/>
                  </a:cubicBezTo>
                  <a:cubicBezTo>
                    <a:pt x="16316" y="3578"/>
                    <a:pt x="24954" y="0"/>
                    <a:pt x="33962" y="0"/>
                  </a:cubicBezTo>
                  <a:close/>
                </a:path>
              </a:pathLst>
            </a:custGeom>
            <a:solidFill>
              <a:srgbClr val="374D60"/>
            </a:solidFill>
          </p:spPr>
        </p:sp>
        <p:sp>
          <p:nvSpPr>
            <p:cNvPr name="TextBox 24" id="24"/>
            <p:cNvSpPr txBox="true"/>
            <p:nvPr/>
          </p:nvSpPr>
          <p:spPr>
            <a:xfrm>
              <a:off x="0" y="-57150"/>
              <a:ext cx="3062000" cy="512840"/>
            </a:xfrm>
            <a:prstGeom prst="rect">
              <a:avLst/>
            </a:prstGeom>
          </p:spPr>
          <p:txBody>
            <a:bodyPr anchor="ctr" rtlCol="false" tIns="50800" lIns="50800" bIns="50800" rIns="50800"/>
            <a:lstStyle/>
            <a:p>
              <a:pPr algn="ctr">
                <a:lnSpc>
                  <a:spcPts val="4199"/>
                </a:lnSpc>
              </a:pPr>
              <a:r>
                <a:rPr lang="en-US" sz="2999">
                  <a:solidFill>
                    <a:srgbClr val="FFFFFF"/>
                  </a:solidFill>
                  <a:latin typeface="Abril Fatface"/>
                </a:rPr>
                <a:t>INCREASED SCREENTIME--&gt; LEADS TO HEALTH ISSUES</a:t>
              </a:r>
            </a:p>
            <a:p>
              <a:pPr algn="ctr">
                <a:lnSpc>
                  <a:spcPts val="4199"/>
                </a:lnSpc>
              </a:pPr>
              <a:r>
                <a:rPr lang="en-US" sz="2999">
                  <a:solidFill>
                    <a:srgbClr val="FFFFFF"/>
                  </a:solidFill>
                  <a:latin typeface="Abril Fatface"/>
                </a:rPr>
                <a:t>MAKES STUDENTS VAULNERABLE TO DISTRACTIONS </a:t>
              </a:r>
            </a:p>
          </p:txBody>
        </p:sp>
      </p:grpSp>
      <p:grpSp>
        <p:nvGrpSpPr>
          <p:cNvPr name="Group 25" id="25"/>
          <p:cNvGrpSpPr/>
          <p:nvPr/>
        </p:nvGrpSpPr>
        <p:grpSpPr>
          <a:xfrm rot="0">
            <a:off x="3644966" y="6462491"/>
            <a:ext cx="13945047" cy="2730238"/>
            <a:chOff x="0" y="0"/>
            <a:chExt cx="3672769" cy="719075"/>
          </a:xfrm>
        </p:grpSpPr>
        <p:sp>
          <p:nvSpPr>
            <p:cNvPr name="Freeform 26" id="26"/>
            <p:cNvSpPr/>
            <p:nvPr/>
          </p:nvSpPr>
          <p:spPr>
            <a:xfrm flipH="false" flipV="false" rot="0">
              <a:off x="0" y="0"/>
              <a:ext cx="3672770" cy="719075"/>
            </a:xfrm>
            <a:custGeom>
              <a:avLst/>
              <a:gdLst/>
              <a:ahLst/>
              <a:cxnLst/>
              <a:rect r="r" b="b" t="t" l="l"/>
              <a:pathLst>
                <a:path h="719075" w="3672770">
                  <a:moveTo>
                    <a:pt x="28314" y="0"/>
                  </a:moveTo>
                  <a:lnTo>
                    <a:pt x="3644456" y="0"/>
                  </a:lnTo>
                  <a:cubicBezTo>
                    <a:pt x="3660093" y="0"/>
                    <a:pt x="3672770" y="12677"/>
                    <a:pt x="3672770" y="28314"/>
                  </a:cubicBezTo>
                  <a:lnTo>
                    <a:pt x="3672770" y="690761"/>
                  </a:lnTo>
                  <a:cubicBezTo>
                    <a:pt x="3672770" y="706398"/>
                    <a:pt x="3660093" y="719075"/>
                    <a:pt x="3644456" y="719075"/>
                  </a:cubicBezTo>
                  <a:lnTo>
                    <a:pt x="28314" y="719075"/>
                  </a:lnTo>
                  <a:cubicBezTo>
                    <a:pt x="12677" y="719075"/>
                    <a:pt x="0" y="706398"/>
                    <a:pt x="0" y="690761"/>
                  </a:cubicBezTo>
                  <a:lnTo>
                    <a:pt x="0" y="28314"/>
                  </a:lnTo>
                  <a:cubicBezTo>
                    <a:pt x="0" y="12677"/>
                    <a:pt x="12677" y="0"/>
                    <a:pt x="28314" y="0"/>
                  </a:cubicBezTo>
                  <a:close/>
                </a:path>
              </a:pathLst>
            </a:custGeom>
            <a:solidFill>
              <a:srgbClr val="374D60"/>
            </a:solidFill>
          </p:spPr>
        </p:sp>
        <p:sp>
          <p:nvSpPr>
            <p:cNvPr name="TextBox 27" id="27"/>
            <p:cNvSpPr txBox="true"/>
            <p:nvPr/>
          </p:nvSpPr>
          <p:spPr>
            <a:xfrm>
              <a:off x="0" y="-47625"/>
              <a:ext cx="3672769" cy="766700"/>
            </a:xfrm>
            <a:prstGeom prst="rect">
              <a:avLst/>
            </a:prstGeom>
          </p:spPr>
          <p:txBody>
            <a:bodyPr anchor="ctr" rtlCol="false" tIns="50800" lIns="50800" bIns="50800" rIns="50800"/>
            <a:lstStyle/>
            <a:p>
              <a:pPr algn="ctr">
                <a:lnSpc>
                  <a:spcPts val="3359"/>
                </a:lnSpc>
              </a:pPr>
              <a:r>
                <a:rPr lang="en-US" sz="2399">
                  <a:solidFill>
                    <a:srgbClr val="FFFFFF"/>
                  </a:solidFill>
                  <a:latin typeface="Abril Fatface"/>
                </a:rPr>
                <a:t>THERE IS NO ALIGNMENT BETWEEN WHAT IS TAUGHT IN SCHOOL AND WHAT THE STUDENTS LEARN ONLINE, TEACHERS THUS OFTEN MISINTERPRET THE STUDENTS’ ABILITIES. MOREOVER IT BECOMES A TEDIOUS TASK FOR STUDENTS TO SIMULTANEOUSLY JUGGLE SCHOOL AND ONLINE COACHING </a:t>
              </a:r>
            </a:p>
          </p:txBody>
        </p:sp>
      </p:grpSp>
      <p:sp>
        <p:nvSpPr>
          <p:cNvPr name="TextBox 28" id="28"/>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9" id="29"/>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30" id="30"/>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Photo</a:t>
            </a:r>
          </a:p>
        </p:txBody>
      </p:sp>
      <p:sp>
        <p:nvSpPr>
          <p:cNvPr name="TextBox 31" id="31"/>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4041D"/>
        </a:solidFill>
      </p:bgPr>
    </p:bg>
    <p:spTree>
      <p:nvGrpSpPr>
        <p:cNvPr id="1" name=""/>
        <p:cNvGrpSpPr/>
        <p:nvPr/>
      </p:nvGrpSpPr>
      <p:grpSpPr>
        <a:xfrm>
          <a:off x="0" y="0"/>
          <a:ext cx="0" cy="0"/>
          <a:chOff x="0" y="0"/>
          <a:chExt cx="0" cy="0"/>
        </a:xfrm>
      </p:grpSpPr>
      <p:grpSp>
        <p:nvGrpSpPr>
          <p:cNvPr name="Group 2" id="2"/>
          <p:cNvGrpSpPr/>
          <p:nvPr/>
        </p:nvGrpSpPr>
        <p:grpSpPr>
          <a:xfrm rot="0">
            <a:off x="12042498" y="3299362"/>
            <a:ext cx="4685096" cy="5246370"/>
            <a:chOff x="0" y="0"/>
            <a:chExt cx="6350000" cy="7110730"/>
          </a:xfrm>
        </p:grpSpPr>
        <p:sp>
          <p:nvSpPr>
            <p:cNvPr name="Freeform 3" id="3"/>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gradFill rotWithShape="true">
              <a:gsLst>
                <a:gs pos="0">
                  <a:srgbClr val="591C53">
                    <a:alpha val="100000"/>
                  </a:srgbClr>
                </a:gs>
                <a:gs pos="100000">
                  <a:srgbClr val="FF1F76">
                    <a:alpha val="100000"/>
                  </a:srgbClr>
                </a:gs>
              </a:gsLst>
              <a:lin ang="2700000"/>
            </a:gradFill>
            <a:ln w="12700">
              <a:solidFill>
                <a:srgbClr val="000000"/>
              </a:solidFill>
            </a:ln>
          </p:spPr>
        </p:sp>
      </p:grpSp>
      <p:sp>
        <p:nvSpPr>
          <p:cNvPr name="Freeform 4" id="4"/>
          <p:cNvSpPr/>
          <p:nvPr/>
        </p:nvSpPr>
        <p:spPr>
          <a:xfrm flipH="false" flipV="false" rot="0">
            <a:off x="13144500" y="-336813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25000"/>
            </a:blip>
            <a:stretch>
              <a:fillRect l="0" t="0" r="0" b="0"/>
            </a:stretch>
          </a:blipFill>
        </p:spPr>
      </p:sp>
      <p:grpSp>
        <p:nvGrpSpPr>
          <p:cNvPr name="Group 5" id="5"/>
          <p:cNvGrpSpPr/>
          <p:nvPr/>
        </p:nvGrpSpPr>
        <p:grpSpPr>
          <a:xfrm rot="0">
            <a:off x="17293116" y="565634"/>
            <a:ext cx="397367" cy="28996"/>
            <a:chOff x="0" y="0"/>
            <a:chExt cx="128243" cy="9358"/>
          </a:xfrm>
        </p:grpSpPr>
        <p:sp>
          <p:nvSpPr>
            <p:cNvPr name="Freeform 6" id="6"/>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7" id="7"/>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7293116" y="657737"/>
            <a:ext cx="397367" cy="28996"/>
            <a:chOff x="0" y="0"/>
            <a:chExt cx="128243" cy="9358"/>
          </a:xfrm>
        </p:grpSpPr>
        <p:sp>
          <p:nvSpPr>
            <p:cNvPr name="Freeform 9" id="9"/>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10" id="10"/>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5400000">
            <a:off x="17608159" y="8578459"/>
            <a:ext cx="997448" cy="362234"/>
            <a:chOff x="0" y="0"/>
            <a:chExt cx="1154854" cy="419398"/>
          </a:xfrm>
        </p:grpSpPr>
        <p:sp>
          <p:nvSpPr>
            <p:cNvPr name="Freeform 12" id="12"/>
            <p:cNvSpPr/>
            <p:nvPr/>
          </p:nvSpPr>
          <p:spPr>
            <a:xfrm flipH="false" flipV="false" rot="0">
              <a:off x="0" y="0"/>
              <a:ext cx="1154854" cy="419398"/>
            </a:xfrm>
            <a:custGeom>
              <a:avLst/>
              <a:gdLst/>
              <a:ahLst/>
              <a:cxnLst/>
              <a:rect r="r" b="b" t="t" l="l"/>
              <a:pathLst>
                <a:path h="419398" w="1154854">
                  <a:moveTo>
                    <a:pt x="577427" y="0"/>
                  </a:moveTo>
                  <a:lnTo>
                    <a:pt x="1154854" y="419398"/>
                  </a:lnTo>
                  <a:lnTo>
                    <a:pt x="0" y="419398"/>
                  </a:lnTo>
                  <a:lnTo>
                    <a:pt x="577427" y="0"/>
                  </a:lnTo>
                  <a:close/>
                </a:path>
              </a:pathLst>
            </a:custGeom>
            <a:gradFill rotWithShape="true">
              <a:gsLst>
                <a:gs pos="0">
                  <a:srgbClr val="591C53">
                    <a:alpha val="100000"/>
                  </a:srgbClr>
                </a:gs>
                <a:gs pos="100000">
                  <a:srgbClr val="FF1F76">
                    <a:alpha val="100000"/>
                  </a:srgbClr>
                </a:gs>
              </a:gsLst>
              <a:lin ang="0"/>
            </a:gradFill>
          </p:spPr>
        </p:sp>
        <p:sp>
          <p:nvSpPr>
            <p:cNvPr name="TextBox 13" id="13"/>
            <p:cNvSpPr txBox="true"/>
            <p:nvPr/>
          </p:nvSpPr>
          <p:spPr>
            <a:xfrm>
              <a:off x="180446" y="156621"/>
              <a:ext cx="793962" cy="232821"/>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2608020" y="5143500"/>
            <a:ext cx="4685096" cy="5246370"/>
            <a:chOff x="0" y="0"/>
            <a:chExt cx="6350000" cy="7110730"/>
          </a:xfrm>
        </p:grpSpPr>
        <p:sp>
          <p:nvSpPr>
            <p:cNvPr name="Freeform 15" id="15"/>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3"/>
              <a:stretch>
                <a:fillRect l="-36862" t="0" r="-36862" b="0"/>
              </a:stretch>
            </a:blipFill>
          </p:spPr>
        </p:sp>
      </p:grpSp>
      <p:grpSp>
        <p:nvGrpSpPr>
          <p:cNvPr name="Group 16" id="16"/>
          <p:cNvGrpSpPr/>
          <p:nvPr/>
        </p:nvGrpSpPr>
        <p:grpSpPr>
          <a:xfrm rot="0">
            <a:off x="766020" y="252850"/>
            <a:ext cx="3173798" cy="746669"/>
            <a:chOff x="0" y="0"/>
            <a:chExt cx="4231731" cy="995558"/>
          </a:xfrm>
        </p:grpSpPr>
        <p:sp>
          <p:nvSpPr>
            <p:cNvPr name="Freeform 17" id="17"/>
            <p:cNvSpPr/>
            <p:nvPr/>
          </p:nvSpPr>
          <p:spPr>
            <a:xfrm flipH="true" flipV="true" rot="0">
              <a:off x="0" y="331853"/>
              <a:ext cx="700481" cy="663706"/>
            </a:xfrm>
            <a:custGeom>
              <a:avLst/>
              <a:gdLst/>
              <a:ahLst/>
              <a:cxnLst/>
              <a:rect r="r" b="b" t="t" l="l"/>
              <a:pathLst>
                <a:path h="663706" w="700481">
                  <a:moveTo>
                    <a:pt x="700481" y="663705"/>
                  </a:moveTo>
                  <a:lnTo>
                    <a:pt x="0" y="663705"/>
                  </a:lnTo>
                  <a:lnTo>
                    <a:pt x="0" y="0"/>
                  </a:lnTo>
                  <a:lnTo>
                    <a:pt x="700481" y="0"/>
                  </a:lnTo>
                  <a:lnTo>
                    <a:pt x="700481" y="66370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8" id="18"/>
            <p:cNvSpPr/>
            <p:nvPr/>
          </p:nvSpPr>
          <p:spPr>
            <a:xfrm flipH="true" flipV="false" rot="0">
              <a:off x="0" y="0"/>
              <a:ext cx="700481" cy="663706"/>
            </a:xfrm>
            <a:custGeom>
              <a:avLst/>
              <a:gdLst/>
              <a:ahLst/>
              <a:cxnLst/>
              <a:rect r="r" b="b" t="t" l="l"/>
              <a:pathLst>
                <a:path h="663706" w="700481">
                  <a:moveTo>
                    <a:pt x="700481" y="0"/>
                  </a:moveTo>
                  <a:lnTo>
                    <a:pt x="0" y="0"/>
                  </a:lnTo>
                  <a:lnTo>
                    <a:pt x="0" y="663706"/>
                  </a:lnTo>
                  <a:lnTo>
                    <a:pt x="700481" y="663706"/>
                  </a:lnTo>
                  <a:lnTo>
                    <a:pt x="700481"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1070930" y="89102"/>
              <a:ext cx="3160801" cy="750679"/>
            </a:xfrm>
            <a:prstGeom prst="rect">
              <a:avLst/>
            </a:prstGeom>
          </p:spPr>
          <p:txBody>
            <a:bodyPr anchor="t" rtlCol="false" tIns="0" lIns="0" bIns="0" rIns="0">
              <a:spAutoFit/>
            </a:bodyPr>
            <a:lstStyle/>
            <a:p>
              <a:pPr>
                <a:lnSpc>
                  <a:spcPts val="4740"/>
                </a:lnSpc>
                <a:spcBef>
                  <a:spcPct val="0"/>
                </a:spcBef>
              </a:pPr>
              <a:r>
                <a:rPr lang="en-US" sz="3386">
                  <a:solidFill>
                    <a:srgbClr val="FFFFFF"/>
                  </a:solidFill>
                  <a:latin typeface="Anton"/>
                </a:rPr>
                <a:t>NAVYAX</a:t>
              </a:r>
            </a:p>
          </p:txBody>
        </p:sp>
      </p:grpSp>
      <p:sp>
        <p:nvSpPr>
          <p:cNvPr name="Freeform 20" id="20"/>
          <p:cNvSpPr/>
          <p:nvPr/>
        </p:nvSpPr>
        <p:spPr>
          <a:xfrm flipH="false" flipV="false" rot="0">
            <a:off x="2527645" y="2798552"/>
            <a:ext cx="3920282" cy="4114800"/>
          </a:xfrm>
          <a:custGeom>
            <a:avLst/>
            <a:gdLst/>
            <a:ahLst/>
            <a:cxnLst/>
            <a:rect r="r" b="b" t="t" l="l"/>
            <a:pathLst>
              <a:path h="4114800" w="3920282">
                <a:moveTo>
                  <a:pt x="0" y="0"/>
                </a:moveTo>
                <a:lnTo>
                  <a:pt x="3920282" y="0"/>
                </a:lnTo>
                <a:lnTo>
                  <a:pt x="3920282"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1" id="21"/>
          <p:cNvGrpSpPr/>
          <p:nvPr/>
        </p:nvGrpSpPr>
        <p:grpSpPr>
          <a:xfrm rot="0">
            <a:off x="953277" y="2864202"/>
            <a:ext cx="8190723" cy="3531967"/>
            <a:chOff x="0" y="0"/>
            <a:chExt cx="2157227" cy="930230"/>
          </a:xfrm>
        </p:grpSpPr>
        <p:sp>
          <p:nvSpPr>
            <p:cNvPr name="Freeform 22" id="22"/>
            <p:cNvSpPr/>
            <p:nvPr/>
          </p:nvSpPr>
          <p:spPr>
            <a:xfrm flipH="false" flipV="false" rot="0">
              <a:off x="0" y="0"/>
              <a:ext cx="2157227" cy="930230"/>
            </a:xfrm>
            <a:custGeom>
              <a:avLst/>
              <a:gdLst/>
              <a:ahLst/>
              <a:cxnLst/>
              <a:rect r="r" b="b" t="t" l="l"/>
              <a:pathLst>
                <a:path h="930230" w="2157227">
                  <a:moveTo>
                    <a:pt x="48206" y="0"/>
                  </a:moveTo>
                  <a:lnTo>
                    <a:pt x="2109022" y="0"/>
                  </a:lnTo>
                  <a:cubicBezTo>
                    <a:pt x="2121807" y="0"/>
                    <a:pt x="2134068" y="5079"/>
                    <a:pt x="2143108" y="14119"/>
                  </a:cubicBezTo>
                  <a:cubicBezTo>
                    <a:pt x="2152149" y="23159"/>
                    <a:pt x="2157227" y="35421"/>
                    <a:pt x="2157227" y="48206"/>
                  </a:cubicBezTo>
                  <a:lnTo>
                    <a:pt x="2157227" y="882024"/>
                  </a:lnTo>
                  <a:cubicBezTo>
                    <a:pt x="2157227" y="894809"/>
                    <a:pt x="2152149" y="907071"/>
                    <a:pt x="2143108" y="916111"/>
                  </a:cubicBezTo>
                  <a:cubicBezTo>
                    <a:pt x="2134068" y="925151"/>
                    <a:pt x="2121807" y="930230"/>
                    <a:pt x="2109022" y="930230"/>
                  </a:cubicBezTo>
                  <a:lnTo>
                    <a:pt x="48206" y="930230"/>
                  </a:lnTo>
                  <a:cubicBezTo>
                    <a:pt x="35421" y="930230"/>
                    <a:pt x="23159" y="925151"/>
                    <a:pt x="14119" y="916111"/>
                  </a:cubicBezTo>
                  <a:cubicBezTo>
                    <a:pt x="5079" y="907071"/>
                    <a:pt x="0" y="894809"/>
                    <a:pt x="0" y="882024"/>
                  </a:cubicBezTo>
                  <a:lnTo>
                    <a:pt x="0" y="48206"/>
                  </a:lnTo>
                  <a:cubicBezTo>
                    <a:pt x="0" y="35421"/>
                    <a:pt x="5079" y="23159"/>
                    <a:pt x="14119" y="14119"/>
                  </a:cubicBezTo>
                  <a:cubicBezTo>
                    <a:pt x="23159" y="5079"/>
                    <a:pt x="35421" y="0"/>
                    <a:pt x="48206" y="0"/>
                  </a:cubicBezTo>
                  <a:close/>
                </a:path>
              </a:pathLst>
            </a:custGeom>
            <a:solidFill>
              <a:srgbClr val="374D60"/>
            </a:solidFill>
          </p:spPr>
        </p:sp>
        <p:sp>
          <p:nvSpPr>
            <p:cNvPr name="TextBox 23" id="23"/>
            <p:cNvSpPr txBox="true"/>
            <p:nvPr/>
          </p:nvSpPr>
          <p:spPr>
            <a:xfrm>
              <a:off x="0" y="-38100"/>
              <a:ext cx="2157227" cy="968330"/>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3071290" y="7017462"/>
            <a:ext cx="8971208" cy="2486781"/>
            <a:chOff x="0" y="0"/>
            <a:chExt cx="2362787" cy="654955"/>
          </a:xfrm>
        </p:grpSpPr>
        <p:sp>
          <p:nvSpPr>
            <p:cNvPr name="Freeform 25" id="25"/>
            <p:cNvSpPr/>
            <p:nvPr/>
          </p:nvSpPr>
          <p:spPr>
            <a:xfrm flipH="false" flipV="false" rot="0">
              <a:off x="0" y="0"/>
              <a:ext cx="2362787" cy="654955"/>
            </a:xfrm>
            <a:custGeom>
              <a:avLst/>
              <a:gdLst/>
              <a:ahLst/>
              <a:cxnLst/>
              <a:rect r="r" b="b" t="t" l="l"/>
              <a:pathLst>
                <a:path h="654955" w="2362787">
                  <a:moveTo>
                    <a:pt x="44012" y="0"/>
                  </a:moveTo>
                  <a:lnTo>
                    <a:pt x="2318776" y="0"/>
                  </a:lnTo>
                  <a:cubicBezTo>
                    <a:pt x="2343083" y="0"/>
                    <a:pt x="2362787" y="19705"/>
                    <a:pt x="2362787" y="44012"/>
                  </a:cubicBezTo>
                  <a:lnTo>
                    <a:pt x="2362787" y="610943"/>
                  </a:lnTo>
                  <a:cubicBezTo>
                    <a:pt x="2362787" y="622616"/>
                    <a:pt x="2358150" y="633810"/>
                    <a:pt x="2349896" y="642064"/>
                  </a:cubicBezTo>
                  <a:cubicBezTo>
                    <a:pt x="2341643" y="650318"/>
                    <a:pt x="2330448" y="654955"/>
                    <a:pt x="2318776" y="654955"/>
                  </a:cubicBezTo>
                  <a:lnTo>
                    <a:pt x="44012" y="654955"/>
                  </a:lnTo>
                  <a:cubicBezTo>
                    <a:pt x="19705" y="654955"/>
                    <a:pt x="0" y="635250"/>
                    <a:pt x="0" y="610943"/>
                  </a:cubicBezTo>
                  <a:lnTo>
                    <a:pt x="0" y="44012"/>
                  </a:lnTo>
                  <a:cubicBezTo>
                    <a:pt x="0" y="19705"/>
                    <a:pt x="19705" y="0"/>
                    <a:pt x="44012" y="0"/>
                  </a:cubicBezTo>
                  <a:close/>
                </a:path>
              </a:pathLst>
            </a:custGeom>
            <a:solidFill>
              <a:srgbClr val="374D60"/>
            </a:solidFill>
          </p:spPr>
        </p:sp>
        <p:sp>
          <p:nvSpPr>
            <p:cNvPr name="TextBox 26" id="26"/>
            <p:cNvSpPr txBox="true"/>
            <p:nvPr/>
          </p:nvSpPr>
          <p:spPr>
            <a:xfrm>
              <a:off x="0" y="-38100"/>
              <a:ext cx="2362787" cy="693055"/>
            </a:xfrm>
            <a:prstGeom prst="rect">
              <a:avLst/>
            </a:prstGeom>
          </p:spPr>
          <p:txBody>
            <a:bodyPr anchor="ctr" rtlCol="false" tIns="50800" lIns="50800" bIns="50800" rIns="50800"/>
            <a:lstStyle/>
            <a:p>
              <a:pPr algn="ctr">
                <a:lnSpc>
                  <a:spcPts val="2659"/>
                </a:lnSpc>
              </a:pPr>
            </a:p>
          </p:txBody>
        </p:sp>
      </p:grpSp>
      <p:sp>
        <p:nvSpPr>
          <p:cNvPr name="Freeform 27" id="27"/>
          <p:cNvSpPr/>
          <p:nvPr/>
        </p:nvSpPr>
        <p:spPr>
          <a:xfrm flipH="false" flipV="false" rot="-1059918">
            <a:off x="10701712" y="1748456"/>
            <a:ext cx="6790087" cy="3395044"/>
          </a:xfrm>
          <a:custGeom>
            <a:avLst/>
            <a:gdLst/>
            <a:ahLst/>
            <a:cxnLst/>
            <a:rect r="r" b="b" t="t" l="l"/>
            <a:pathLst>
              <a:path h="3395044" w="6790087">
                <a:moveTo>
                  <a:pt x="0" y="0"/>
                </a:moveTo>
                <a:lnTo>
                  <a:pt x="6790087" y="0"/>
                </a:lnTo>
                <a:lnTo>
                  <a:pt x="6790087" y="3395044"/>
                </a:lnTo>
                <a:lnTo>
                  <a:pt x="0" y="3395044"/>
                </a:lnTo>
                <a:lnTo>
                  <a:pt x="0" y="0"/>
                </a:lnTo>
                <a:close/>
              </a:path>
            </a:pathLst>
          </a:custGeom>
          <a:blipFill>
            <a:blip r:embed="rId8"/>
            <a:stretch>
              <a:fillRect l="0" t="0" r="0" b="0"/>
            </a:stretch>
          </a:blipFill>
        </p:spPr>
      </p:sp>
      <p:sp>
        <p:nvSpPr>
          <p:cNvPr name="TextBox 28" id="28"/>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9" id="29"/>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30" id="30"/>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Photo</a:t>
            </a:r>
          </a:p>
        </p:txBody>
      </p:sp>
      <p:sp>
        <p:nvSpPr>
          <p:cNvPr name="TextBox 31" id="31"/>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32" id="32"/>
          <p:cNvSpPr txBox="true"/>
          <p:nvPr/>
        </p:nvSpPr>
        <p:spPr>
          <a:xfrm rot="0">
            <a:off x="4803560" y="752605"/>
            <a:ext cx="4519851" cy="1764899"/>
          </a:xfrm>
          <a:prstGeom prst="rect">
            <a:avLst/>
          </a:prstGeom>
        </p:spPr>
        <p:txBody>
          <a:bodyPr anchor="t" rtlCol="false" tIns="0" lIns="0" bIns="0" rIns="0">
            <a:spAutoFit/>
          </a:bodyPr>
          <a:lstStyle/>
          <a:p>
            <a:pPr algn="ctr">
              <a:lnSpc>
                <a:spcPts val="14547"/>
              </a:lnSpc>
            </a:pPr>
            <a:r>
              <a:rPr lang="en-US" sz="10390">
                <a:solidFill>
                  <a:srgbClr val="FFFFFF"/>
                </a:solidFill>
                <a:latin typeface="Anton"/>
              </a:rPr>
              <a:t>SOLUTION</a:t>
            </a:r>
          </a:p>
        </p:txBody>
      </p:sp>
      <p:sp>
        <p:nvSpPr>
          <p:cNvPr name="TextBox 33" id="33"/>
          <p:cNvSpPr txBox="true"/>
          <p:nvPr/>
        </p:nvSpPr>
        <p:spPr>
          <a:xfrm rot="0">
            <a:off x="4790490" y="3471040"/>
            <a:ext cx="26141" cy="832414"/>
          </a:xfrm>
          <a:prstGeom prst="rect">
            <a:avLst/>
          </a:prstGeom>
        </p:spPr>
        <p:txBody>
          <a:bodyPr anchor="t" rtlCol="false" tIns="0" lIns="0" bIns="0" rIns="0">
            <a:spAutoFit/>
          </a:bodyPr>
          <a:lstStyle/>
          <a:p>
            <a:pPr algn="ctr">
              <a:lnSpc>
                <a:spcPts val="6915"/>
              </a:lnSpc>
            </a:pPr>
          </a:p>
        </p:txBody>
      </p:sp>
      <p:sp>
        <p:nvSpPr>
          <p:cNvPr name="TextBox 34" id="34"/>
          <p:cNvSpPr txBox="true"/>
          <p:nvPr/>
        </p:nvSpPr>
        <p:spPr>
          <a:xfrm rot="0">
            <a:off x="1131247" y="3251737"/>
            <a:ext cx="7834783" cy="2724244"/>
          </a:xfrm>
          <a:prstGeom prst="rect">
            <a:avLst/>
          </a:prstGeom>
        </p:spPr>
        <p:txBody>
          <a:bodyPr anchor="t" rtlCol="false" tIns="0" lIns="0" bIns="0" rIns="0">
            <a:spAutoFit/>
          </a:bodyPr>
          <a:lstStyle/>
          <a:p>
            <a:pPr algn="ctr">
              <a:lnSpc>
                <a:spcPts val="3669"/>
              </a:lnSpc>
              <a:spcBef>
                <a:spcPct val="0"/>
              </a:spcBef>
            </a:pPr>
            <a:r>
              <a:rPr lang="en-US" sz="2621">
                <a:solidFill>
                  <a:srgbClr val="FFFFFF"/>
                </a:solidFill>
                <a:latin typeface="Trocchi"/>
              </a:rPr>
              <a:t>We came up with NavyaX, an innovative AI Powered Class Assistant that helps cater to the learning gaps in students. The main purpose of Navyax is to help teachers identify which topics the class is needs help in so that teaching can be mended accordingly. </a:t>
            </a:r>
          </a:p>
        </p:txBody>
      </p:sp>
      <p:sp>
        <p:nvSpPr>
          <p:cNvPr name="TextBox 35" id="35"/>
          <p:cNvSpPr txBox="true"/>
          <p:nvPr/>
        </p:nvSpPr>
        <p:spPr>
          <a:xfrm rot="0">
            <a:off x="3142522" y="7299196"/>
            <a:ext cx="8756008" cy="1460380"/>
          </a:xfrm>
          <a:prstGeom prst="rect">
            <a:avLst/>
          </a:prstGeom>
        </p:spPr>
        <p:txBody>
          <a:bodyPr anchor="t" rtlCol="false" tIns="0" lIns="0" bIns="0" rIns="0">
            <a:spAutoFit/>
          </a:bodyPr>
          <a:lstStyle/>
          <a:p>
            <a:pPr algn="ctr">
              <a:lnSpc>
                <a:spcPts val="3915"/>
              </a:lnSpc>
            </a:pPr>
          </a:p>
          <a:p>
            <a:pPr algn="ctr">
              <a:lnSpc>
                <a:spcPts val="3915"/>
              </a:lnSpc>
            </a:pPr>
            <a:r>
              <a:rPr lang="en-US" sz="2796">
                <a:solidFill>
                  <a:srgbClr val="FFFFFF"/>
                </a:solidFill>
                <a:latin typeface="Trocchi"/>
              </a:rPr>
              <a:t> We have used a variety of Python LIbraries such as Pandas, Numpy, Tkinter,PyPDF, OpenAI etc.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4041D"/>
        </a:solidFill>
      </p:bgPr>
    </p:bg>
    <p:spTree>
      <p:nvGrpSpPr>
        <p:cNvPr id="1" name=""/>
        <p:cNvGrpSpPr/>
        <p:nvPr/>
      </p:nvGrpSpPr>
      <p:grpSpPr>
        <a:xfrm>
          <a:off x="0" y="0"/>
          <a:ext cx="0" cy="0"/>
          <a:chOff x="0" y="0"/>
          <a:chExt cx="0" cy="0"/>
        </a:xfrm>
      </p:grpSpPr>
      <p:grpSp>
        <p:nvGrpSpPr>
          <p:cNvPr name="Group 2" id="2"/>
          <p:cNvGrpSpPr/>
          <p:nvPr/>
        </p:nvGrpSpPr>
        <p:grpSpPr>
          <a:xfrm rot="0">
            <a:off x="17293116" y="565634"/>
            <a:ext cx="397367" cy="28996"/>
            <a:chOff x="0" y="0"/>
            <a:chExt cx="128243" cy="9358"/>
          </a:xfrm>
        </p:grpSpPr>
        <p:sp>
          <p:nvSpPr>
            <p:cNvPr name="Freeform 3" id="3"/>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4" id="4"/>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7293116" y="657737"/>
            <a:ext cx="397367" cy="28996"/>
            <a:chOff x="0" y="0"/>
            <a:chExt cx="128243" cy="9358"/>
          </a:xfrm>
        </p:grpSpPr>
        <p:sp>
          <p:nvSpPr>
            <p:cNvPr name="Freeform 6" id="6"/>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7" id="7"/>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262635" y="5274329"/>
            <a:ext cx="8977431" cy="9028888"/>
          </a:xfrm>
          <a:custGeom>
            <a:avLst/>
            <a:gdLst/>
            <a:ahLst/>
            <a:cxnLst/>
            <a:rect r="r" b="b" t="t" l="l"/>
            <a:pathLst>
              <a:path h="9028888" w="8977431">
                <a:moveTo>
                  <a:pt x="0" y="0"/>
                </a:moveTo>
                <a:lnTo>
                  <a:pt x="8977430" y="0"/>
                </a:lnTo>
                <a:lnTo>
                  <a:pt x="8977430" y="9028887"/>
                </a:lnTo>
                <a:lnTo>
                  <a:pt x="0" y="9028887"/>
                </a:lnTo>
                <a:lnTo>
                  <a:pt x="0" y="0"/>
                </a:lnTo>
                <a:close/>
              </a:path>
            </a:pathLst>
          </a:custGeom>
          <a:blipFill>
            <a:blip r:embed="rId2">
              <a:alphaModFix amt="25000"/>
            </a:blip>
            <a:stretch>
              <a:fillRect l="0" t="0" r="-573" b="0"/>
            </a:stretch>
          </a:blipFill>
        </p:spPr>
      </p:sp>
      <p:grpSp>
        <p:nvGrpSpPr>
          <p:cNvPr name="Group 9" id="9"/>
          <p:cNvGrpSpPr/>
          <p:nvPr/>
        </p:nvGrpSpPr>
        <p:grpSpPr>
          <a:xfrm rot="-5400000">
            <a:off x="17608159" y="8578459"/>
            <a:ext cx="997448" cy="362234"/>
            <a:chOff x="0" y="0"/>
            <a:chExt cx="1154854" cy="419398"/>
          </a:xfrm>
        </p:grpSpPr>
        <p:sp>
          <p:nvSpPr>
            <p:cNvPr name="Freeform 10" id="10"/>
            <p:cNvSpPr/>
            <p:nvPr/>
          </p:nvSpPr>
          <p:spPr>
            <a:xfrm flipH="false" flipV="false" rot="0">
              <a:off x="0" y="0"/>
              <a:ext cx="1154854" cy="419398"/>
            </a:xfrm>
            <a:custGeom>
              <a:avLst/>
              <a:gdLst/>
              <a:ahLst/>
              <a:cxnLst/>
              <a:rect r="r" b="b" t="t" l="l"/>
              <a:pathLst>
                <a:path h="419398" w="1154854">
                  <a:moveTo>
                    <a:pt x="577427" y="0"/>
                  </a:moveTo>
                  <a:lnTo>
                    <a:pt x="1154854" y="419398"/>
                  </a:lnTo>
                  <a:lnTo>
                    <a:pt x="0" y="419398"/>
                  </a:lnTo>
                  <a:lnTo>
                    <a:pt x="577427" y="0"/>
                  </a:lnTo>
                  <a:close/>
                </a:path>
              </a:pathLst>
            </a:custGeom>
            <a:gradFill rotWithShape="true">
              <a:gsLst>
                <a:gs pos="0">
                  <a:srgbClr val="591C53">
                    <a:alpha val="100000"/>
                  </a:srgbClr>
                </a:gs>
                <a:gs pos="100000">
                  <a:srgbClr val="FF1F76">
                    <a:alpha val="100000"/>
                  </a:srgbClr>
                </a:gs>
              </a:gsLst>
              <a:lin ang="0"/>
            </a:gradFill>
          </p:spPr>
        </p:sp>
        <p:sp>
          <p:nvSpPr>
            <p:cNvPr name="TextBox 11" id="11"/>
            <p:cNvSpPr txBox="true"/>
            <p:nvPr/>
          </p:nvSpPr>
          <p:spPr>
            <a:xfrm>
              <a:off x="180446" y="156621"/>
              <a:ext cx="793962" cy="232821"/>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3062914" y="7005626"/>
            <a:ext cx="12162173" cy="2168304"/>
            <a:chOff x="0" y="0"/>
            <a:chExt cx="3203206" cy="571076"/>
          </a:xfrm>
        </p:grpSpPr>
        <p:sp>
          <p:nvSpPr>
            <p:cNvPr name="Freeform 13" id="13"/>
            <p:cNvSpPr/>
            <p:nvPr/>
          </p:nvSpPr>
          <p:spPr>
            <a:xfrm flipH="false" flipV="false" rot="0">
              <a:off x="0" y="0"/>
              <a:ext cx="3203206" cy="571076"/>
            </a:xfrm>
            <a:custGeom>
              <a:avLst/>
              <a:gdLst/>
              <a:ahLst/>
              <a:cxnLst/>
              <a:rect r="r" b="b" t="t" l="l"/>
              <a:pathLst>
                <a:path h="571076" w="3203206">
                  <a:moveTo>
                    <a:pt x="32464" y="0"/>
                  </a:moveTo>
                  <a:lnTo>
                    <a:pt x="3170742" y="0"/>
                  </a:lnTo>
                  <a:cubicBezTo>
                    <a:pt x="3179352" y="0"/>
                    <a:pt x="3187609" y="3420"/>
                    <a:pt x="3193698" y="9509"/>
                  </a:cubicBezTo>
                  <a:cubicBezTo>
                    <a:pt x="3199786" y="15597"/>
                    <a:pt x="3203206" y="23854"/>
                    <a:pt x="3203206" y="32464"/>
                  </a:cubicBezTo>
                  <a:lnTo>
                    <a:pt x="3203206" y="538611"/>
                  </a:lnTo>
                  <a:cubicBezTo>
                    <a:pt x="3203206" y="556541"/>
                    <a:pt x="3188671" y="571076"/>
                    <a:pt x="3170742" y="571076"/>
                  </a:cubicBezTo>
                  <a:lnTo>
                    <a:pt x="32464" y="571076"/>
                  </a:lnTo>
                  <a:cubicBezTo>
                    <a:pt x="14535" y="571076"/>
                    <a:pt x="0" y="556541"/>
                    <a:pt x="0" y="538611"/>
                  </a:cubicBezTo>
                  <a:lnTo>
                    <a:pt x="0" y="32464"/>
                  </a:lnTo>
                  <a:cubicBezTo>
                    <a:pt x="0" y="14535"/>
                    <a:pt x="14535" y="0"/>
                    <a:pt x="32464" y="0"/>
                  </a:cubicBezTo>
                  <a:close/>
                </a:path>
              </a:pathLst>
            </a:custGeom>
            <a:solidFill>
              <a:srgbClr val="374D60">
                <a:alpha val="69804"/>
              </a:srgbClr>
            </a:solidFill>
          </p:spPr>
        </p:sp>
        <p:sp>
          <p:nvSpPr>
            <p:cNvPr name="TextBox 14" id="14"/>
            <p:cNvSpPr txBox="true"/>
            <p:nvPr/>
          </p:nvSpPr>
          <p:spPr>
            <a:xfrm>
              <a:off x="0" y="-38100"/>
              <a:ext cx="3203206" cy="609176"/>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60172" y="2937646"/>
            <a:ext cx="9090890" cy="3398182"/>
          </a:xfrm>
          <a:custGeom>
            <a:avLst/>
            <a:gdLst/>
            <a:ahLst/>
            <a:cxnLst/>
            <a:rect r="r" b="b" t="t" l="l"/>
            <a:pathLst>
              <a:path h="3398182" w="9090890">
                <a:moveTo>
                  <a:pt x="0" y="0"/>
                </a:moveTo>
                <a:lnTo>
                  <a:pt x="9090890" y="0"/>
                </a:lnTo>
                <a:lnTo>
                  <a:pt x="9090890" y="3398181"/>
                </a:lnTo>
                <a:lnTo>
                  <a:pt x="0" y="3398181"/>
                </a:lnTo>
                <a:lnTo>
                  <a:pt x="0" y="0"/>
                </a:lnTo>
                <a:close/>
              </a:path>
            </a:pathLst>
          </a:custGeom>
          <a:blipFill>
            <a:blip r:embed="rId3"/>
            <a:stretch>
              <a:fillRect l="0" t="0" r="-43366" b="0"/>
            </a:stretch>
          </a:blipFill>
        </p:spPr>
      </p:sp>
      <p:sp>
        <p:nvSpPr>
          <p:cNvPr name="TextBox 16" id="16"/>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17" id="17"/>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18" id="18"/>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Photo</a:t>
            </a:r>
          </a:p>
        </p:txBody>
      </p:sp>
      <p:sp>
        <p:nvSpPr>
          <p:cNvPr name="TextBox 19" id="19"/>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0" id="20"/>
          <p:cNvSpPr txBox="true"/>
          <p:nvPr/>
        </p:nvSpPr>
        <p:spPr>
          <a:xfrm rot="0">
            <a:off x="2129363" y="942975"/>
            <a:ext cx="12785931" cy="1462199"/>
          </a:xfrm>
          <a:prstGeom prst="rect">
            <a:avLst/>
          </a:prstGeom>
        </p:spPr>
        <p:txBody>
          <a:bodyPr anchor="t" rtlCol="false" tIns="0" lIns="0" bIns="0" rIns="0">
            <a:spAutoFit/>
          </a:bodyPr>
          <a:lstStyle/>
          <a:p>
            <a:pPr algn="ctr">
              <a:lnSpc>
                <a:spcPts val="5908"/>
              </a:lnSpc>
            </a:pPr>
            <a:r>
              <a:rPr lang="en-US" sz="4220">
                <a:solidFill>
                  <a:srgbClr val="FFFFFF"/>
                </a:solidFill>
                <a:latin typeface="Abril Fatface"/>
              </a:rPr>
              <a:t>UNDERSTANDING WHERE WE STAND USING A SMART QUESTIONWISE ANALYSIS SYSTEM </a:t>
            </a:r>
          </a:p>
        </p:txBody>
      </p:sp>
      <p:grpSp>
        <p:nvGrpSpPr>
          <p:cNvPr name="Group 21" id="21"/>
          <p:cNvGrpSpPr/>
          <p:nvPr/>
        </p:nvGrpSpPr>
        <p:grpSpPr>
          <a:xfrm rot="0">
            <a:off x="9313250" y="3359467"/>
            <a:ext cx="8612515" cy="2421884"/>
            <a:chOff x="0" y="0"/>
            <a:chExt cx="2268317" cy="637863"/>
          </a:xfrm>
        </p:grpSpPr>
        <p:sp>
          <p:nvSpPr>
            <p:cNvPr name="Freeform 22" id="22"/>
            <p:cNvSpPr/>
            <p:nvPr/>
          </p:nvSpPr>
          <p:spPr>
            <a:xfrm flipH="false" flipV="false" rot="0">
              <a:off x="0" y="0"/>
              <a:ext cx="2268317" cy="637863"/>
            </a:xfrm>
            <a:custGeom>
              <a:avLst/>
              <a:gdLst/>
              <a:ahLst/>
              <a:cxnLst/>
              <a:rect r="r" b="b" t="t" l="l"/>
              <a:pathLst>
                <a:path h="637863" w="2268317">
                  <a:moveTo>
                    <a:pt x="45845" y="0"/>
                  </a:moveTo>
                  <a:lnTo>
                    <a:pt x="2222472" y="0"/>
                  </a:lnTo>
                  <a:cubicBezTo>
                    <a:pt x="2234631" y="0"/>
                    <a:pt x="2246292" y="4830"/>
                    <a:pt x="2254889" y="13428"/>
                  </a:cubicBezTo>
                  <a:cubicBezTo>
                    <a:pt x="2263487" y="22025"/>
                    <a:pt x="2268317" y="33686"/>
                    <a:pt x="2268317" y="45845"/>
                  </a:cubicBezTo>
                  <a:lnTo>
                    <a:pt x="2268317" y="592018"/>
                  </a:lnTo>
                  <a:cubicBezTo>
                    <a:pt x="2268317" y="604177"/>
                    <a:pt x="2263487" y="615837"/>
                    <a:pt x="2254889" y="624435"/>
                  </a:cubicBezTo>
                  <a:cubicBezTo>
                    <a:pt x="2246292" y="633032"/>
                    <a:pt x="2234631" y="637863"/>
                    <a:pt x="2222472" y="637863"/>
                  </a:cubicBezTo>
                  <a:lnTo>
                    <a:pt x="45845" y="637863"/>
                  </a:lnTo>
                  <a:cubicBezTo>
                    <a:pt x="33686" y="637863"/>
                    <a:pt x="22025" y="633032"/>
                    <a:pt x="13428" y="624435"/>
                  </a:cubicBezTo>
                  <a:cubicBezTo>
                    <a:pt x="4830" y="615837"/>
                    <a:pt x="0" y="604177"/>
                    <a:pt x="0" y="592018"/>
                  </a:cubicBezTo>
                  <a:lnTo>
                    <a:pt x="0" y="45845"/>
                  </a:lnTo>
                  <a:cubicBezTo>
                    <a:pt x="0" y="33686"/>
                    <a:pt x="4830" y="22025"/>
                    <a:pt x="13428" y="13428"/>
                  </a:cubicBezTo>
                  <a:cubicBezTo>
                    <a:pt x="22025" y="4830"/>
                    <a:pt x="33686" y="0"/>
                    <a:pt x="45845" y="0"/>
                  </a:cubicBezTo>
                  <a:close/>
                </a:path>
              </a:pathLst>
            </a:custGeom>
            <a:solidFill>
              <a:srgbClr val="374D60"/>
            </a:solidFill>
          </p:spPr>
        </p:sp>
        <p:sp>
          <p:nvSpPr>
            <p:cNvPr name="TextBox 23" id="23"/>
            <p:cNvSpPr txBox="true"/>
            <p:nvPr/>
          </p:nvSpPr>
          <p:spPr>
            <a:xfrm>
              <a:off x="0" y="-38100"/>
              <a:ext cx="2268317" cy="675963"/>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9144000" y="3400195"/>
            <a:ext cx="8700332" cy="2527333"/>
          </a:xfrm>
          <a:prstGeom prst="rect">
            <a:avLst/>
          </a:prstGeom>
        </p:spPr>
        <p:txBody>
          <a:bodyPr anchor="t" rtlCol="false" tIns="0" lIns="0" bIns="0" rIns="0">
            <a:spAutoFit/>
          </a:bodyPr>
          <a:lstStyle/>
          <a:p>
            <a:pPr algn="ctr" marL="782355" indent="-391178" lvl="1">
              <a:lnSpc>
                <a:spcPts val="5073"/>
              </a:lnSpc>
              <a:buFont typeface="Arial"/>
              <a:buChar char="•"/>
            </a:pPr>
            <a:r>
              <a:rPr lang="en-US" sz="3623">
                <a:solidFill>
                  <a:srgbClr val="FFFFFF"/>
                </a:solidFill>
                <a:latin typeface="Abril Fatface"/>
              </a:rPr>
              <a:t>Segregating questions on the basis of the topics </a:t>
            </a:r>
          </a:p>
          <a:p>
            <a:pPr algn="ctr" marL="782355" indent="-391178" lvl="1">
              <a:lnSpc>
                <a:spcPts val="5073"/>
              </a:lnSpc>
              <a:buFont typeface="Arial"/>
              <a:buChar char="•"/>
            </a:pPr>
            <a:r>
              <a:rPr lang="en-US" sz="3623">
                <a:solidFill>
                  <a:srgbClr val="FFFFFF"/>
                </a:solidFill>
                <a:latin typeface="Abril Fatface"/>
              </a:rPr>
              <a:t>Mark wise analysis of each question</a:t>
            </a:r>
          </a:p>
          <a:p>
            <a:pPr algn="ctr">
              <a:lnSpc>
                <a:spcPts val="5073"/>
              </a:lnSpc>
            </a:pPr>
          </a:p>
        </p:txBody>
      </p:sp>
      <p:sp>
        <p:nvSpPr>
          <p:cNvPr name="TextBox 25" id="25"/>
          <p:cNvSpPr txBox="true"/>
          <p:nvPr/>
        </p:nvSpPr>
        <p:spPr>
          <a:xfrm rot="0">
            <a:off x="4485273" y="9815153"/>
            <a:ext cx="6993530" cy="297180"/>
          </a:xfrm>
          <a:prstGeom prst="rect">
            <a:avLst/>
          </a:prstGeom>
        </p:spPr>
        <p:txBody>
          <a:bodyPr anchor="t" rtlCol="false" tIns="0" lIns="0" bIns="0" rIns="0">
            <a:spAutoFit/>
          </a:bodyPr>
          <a:lstStyle/>
          <a:p>
            <a:pPr algn="ctr">
              <a:lnSpc>
                <a:spcPts val="2520"/>
              </a:lnSpc>
            </a:pPr>
          </a:p>
        </p:txBody>
      </p:sp>
      <p:sp>
        <p:nvSpPr>
          <p:cNvPr name="TextBox 26" id="26"/>
          <p:cNvSpPr txBox="true"/>
          <p:nvPr/>
        </p:nvSpPr>
        <p:spPr>
          <a:xfrm rot="0">
            <a:off x="3062914" y="7317853"/>
            <a:ext cx="12100291" cy="1458125"/>
          </a:xfrm>
          <a:prstGeom prst="rect">
            <a:avLst/>
          </a:prstGeom>
        </p:spPr>
        <p:txBody>
          <a:bodyPr anchor="t" rtlCol="false" tIns="0" lIns="0" bIns="0" rIns="0">
            <a:spAutoFit/>
          </a:bodyPr>
          <a:lstStyle/>
          <a:p>
            <a:pPr algn="ctr">
              <a:lnSpc>
                <a:spcPts val="5905"/>
              </a:lnSpc>
            </a:pPr>
            <a:r>
              <a:rPr lang="en-US" sz="4218">
                <a:solidFill>
                  <a:srgbClr val="FFFFFF"/>
                </a:solidFill>
                <a:latin typeface="Abril Fatface"/>
              </a:rPr>
              <a:t>WHERE THERE IS DATA, THERE IS OPPORTUNITY...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4041D"/>
        </a:solidFill>
      </p:bgPr>
    </p:bg>
    <p:spTree>
      <p:nvGrpSpPr>
        <p:cNvPr id="1" name=""/>
        <p:cNvGrpSpPr/>
        <p:nvPr/>
      </p:nvGrpSpPr>
      <p:grpSpPr>
        <a:xfrm>
          <a:off x="0" y="0"/>
          <a:ext cx="0" cy="0"/>
          <a:chOff x="0" y="0"/>
          <a:chExt cx="0" cy="0"/>
        </a:xfrm>
      </p:grpSpPr>
      <p:grpSp>
        <p:nvGrpSpPr>
          <p:cNvPr name="Group 2" id="2"/>
          <p:cNvGrpSpPr/>
          <p:nvPr/>
        </p:nvGrpSpPr>
        <p:grpSpPr>
          <a:xfrm rot="0">
            <a:off x="17293116" y="565634"/>
            <a:ext cx="397367" cy="28996"/>
            <a:chOff x="0" y="0"/>
            <a:chExt cx="128243" cy="9358"/>
          </a:xfrm>
        </p:grpSpPr>
        <p:sp>
          <p:nvSpPr>
            <p:cNvPr name="Freeform 3" id="3"/>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4" id="4"/>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7293116" y="657737"/>
            <a:ext cx="397367" cy="28996"/>
            <a:chOff x="0" y="0"/>
            <a:chExt cx="128243" cy="9358"/>
          </a:xfrm>
        </p:grpSpPr>
        <p:sp>
          <p:nvSpPr>
            <p:cNvPr name="Freeform 6" id="6"/>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7" id="7"/>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262635" y="5274329"/>
            <a:ext cx="8977431" cy="9028888"/>
          </a:xfrm>
          <a:custGeom>
            <a:avLst/>
            <a:gdLst/>
            <a:ahLst/>
            <a:cxnLst/>
            <a:rect r="r" b="b" t="t" l="l"/>
            <a:pathLst>
              <a:path h="9028888" w="8977431">
                <a:moveTo>
                  <a:pt x="0" y="0"/>
                </a:moveTo>
                <a:lnTo>
                  <a:pt x="8977430" y="0"/>
                </a:lnTo>
                <a:lnTo>
                  <a:pt x="8977430" y="9028887"/>
                </a:lnTo>
                <a:lnTo>
                  <a:pt x="0" y="9028887"/>
                </a:lnTo>
                <a:lnTo>
                  <a:pt x="0" y="0"/>
                </a:lnTo>
                <a:close/>
              </a:path>
            </a:pathLst>
          </a:custGeom>
          <a:blipFill>
            <a:blip r:embed="rId2">
              <a:alphaModFix amt="25000"/>
            </a:blip>
            <a:stretch>
              <a:fillRect l="0" t="0" r="-573" b="0"/>
            </a:stretch>
          </a:blipFill>
        </p:spPr>
      </p:sp>
      <p:grpSp>
        <p:nvGrpSpPr>
          <p:cNvPr name="Group 9" id="9"/>
          <p:cNvGrpSpPr/>
          <p:nvPr/>
        </p:nvGrpSpPr>
        <p:grpSpPr>
          <a:xfrm rot="0">
            <a:off x="8633996" y="2978903"/>
            <a:ext cx="5270945" cy="5780673"/>
            <a:chOff x="0" y="0"/>
            <a:chExt cx="873673" cy="958161"/>
          </a:xfrm>
        </p:grpSpPr>
        <p:sp>
          <p:nvSpPr>
            <p:cNvPr name="Freeform 10" id="10"/>
            <p:cNvSpPr/>
            <p:nvPr/>
          </p:nvSpPr>
          <p:spPr>
            <a:xfrm flipH="false" flipV="false" rot="0">
              <a:off x="0" y="0"/>
              <a:ext cx="873673" cy="958161"/>
            </a:xfrm>
            <a:custGeom>
              <a:avLst/>
              <a:gdLst/>
              <a:ahLst/>
              <a:cxnLst/>
              <a:rect r="r" b="b" t="t" l="l"/>
              <a:pathLst>
                <a:path h="958161" w="873673">
                  <a:moveTo>
                    <a:pt x="436836" y="0"/>
                  </a:moveTo>
                  <a:cubicBezTo>
                    <a:pt x="195578" y="0"/>
                    <a:pt x="0" y="214492"/>
                    <a:pt x="0" y="479081"/>
                  </a:cubicBezTo>
                  <a:cubicBezTo>
                    <a:pt x="0" y="743669"/>
                    <a:pt x="195578" y="958161"/>
                    <a:pt x="436836" y="958161"/>
                  </a:cubicBezTo>
                  <a:cubicBezTo>
                    <a:pt x="678094" y="958161"/>
                    <a:pt x="873673" y="743669"/>
                    <a:pt x="873673" y="479081"/>
                  </a:cubicBezTo>
                  <a:cubicBezTo>
                    <a:pt x="873673" y="214492"/>
                    <a:pt x="678094" y="0"/>
                    <a:pt x="436836" y="0"/>
                  </a:cubicBezTo>
                  <a:close/>
                </a:path>
              </a:pathLst>
            </a:custGeom>
            <a:gradFill rotWithShape="true">
              <a:gsLst>
                <a:gs pos="0">
                  <a:srgbClr val="591C53">
                    <a:alpha val="100000"/>
                  </a:srgbClr>
                </a:gs>
                <a:gs pos="100000">
                  <a:srgbClr val="FF1F76">
                    <a:alpha val="100000"/>
                  </a:srgbClr>
                </a:gs>
              </a:gsLst>
              <a:lin ang="0"/>
            </a:gradFill>
          </p:spPr>
        </p:sp>
        <p:sp>
          <p:nvSpPr>
            <p:cNvPr name="TextBox 11" id="11"/>
            <p:cNvSpPr txBox="true"/>
            <p:nvPr/>
          </p:nvSpPr>
          <p:spPr>
            <a:xfrm>
              <a:off x="81907" y="32678"/>
              <a:ext cx="709859" cy="835656"/>
            </a:xfrm>
            <a:prstGeom prst="rect">
              <a:avLst/>
            </a:prstGeom>
          </p:spPr>
          <p:txBody>
            <a:bodyPr anchor="ctr" rtlCol="false" tIns="50800" lIns="50800" bIns="50800" rIns="50800"/>
            <a:lstStyle/>
            <a:p>
              <a:pPr algn="ctr">
                <a:lnSpc>
                  <a:spcPts val="4199"/>
                </a:lnSpc>
              </a:pPr>
              <a:r>
                <a:rPr lang="en-US" sz="2999">
                  <a:solidFill>
                    <a:srgbClr val="FFFFFF"/>
                  </a:solidFill>
                  <a:latin typeface="Abril Fatface"/>
                </a:rPr>
                <a:t>CAN BE APPLIED IN THE NEAR FUTURE, IT CAN HELP BOTH STUDENTS AND TEACHERS HENCE UPLIFTING THE WHOLE LEARNING ENVIRONMENT</a:t>
              </a:r>
            </a:p>
          </p:txBody>
        </p:sp>
      </p:grpSp>
      <p:grpSp>
        <p:nvGrpSpPr>
          <p:cNvPr name="Group 12" id="12"/>
          <p:cNvGrpSpPr/>
          <p:nvPr/>
        </p:nvGrpSpPr>
        <p:grpSpPr>
          <a:xfrm rot="-5400000">
            <a:off x="17608159" y="8578459"/>
            <a:ext cx="997448" cy="362234"/>
            <a:chOff x="0" y="0"/>
            <a:chExt cx="1154854" cy="419398"/>
          </a:xfrm>
        </p:grpSpPr>
        <p:sp>
          <p:nvSpPr>
            <p:cNvPr name="Freeform 13" id="13"/>
            <p:cNvSpPr/>
            <p:nvPr/>
          </p:nvSpPr>
          <p:spPr>
            <a:xfrm flipH="false" flipV="false" rot="0">
              <a:off x="0" y="0"/>
              <a:ext cx="1154854" cy="419398"/>
            </a:xfrm>
            <a:custGeom>
              <a:avLst/>
              <a:gdLst/>
              <a:ahLst/>
              <a:cxnLst/>
              <a:rect r="r" b="b" t="t" l="l"/>
              <a:pathLst>
                <a:path h="419398" w="1154854">
                  <a:moveTo>
                    <a:pt x="577427" y="0"/>
                  </a:moveTo>
                  <a:lnTo>
                    <a:pt x="1154854" y="419398"/>
                  </a:lnTo>
                  <a:lnTo>
                    <a:pt x="0" y="419398"/>
                  </a:lnTo>
                  <a:lnTo>
                    <a:pt x="577427" y="0"/>
                  </a:lnTo>
                  <a:close/>
                </a:path>
              </a:pathLst>
            </a:custGeom>
            <a:gradFill rotWithShape="true">
              <a:gsLst>
                <a:gs pos="0">
                  <a:srgbClr val="591C53">
                    <a:alpha val="100000"/>
                  </a:srgbClr>
                </a:gs>
                <a:gs pos="100000">
                  <a:srgbClr val="FF1F76">
                    <a:alpha val="100000"/>
                  </a:srgbClr>
                </a:gs>
              </a:gsLst>
              <a:lin ang="0"/>
            </a:gradFill>
          </p:spPr>
        </p:sp>
        <p:sp>
          <p:nvSpPr>
            <p:cNvPr name="TextBox 14" id="14"/>
            <p:cNvSpPr txBox="true"/>
            <p:nvPr/>
          </p:nvSpPr>
          <p:spPr>
            <a:xfrm>
              <a:off x="180446" y="156621"/>
              <a:ext cx="793962" cy="232821"/>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465705" y="981642"/>
            <a:ext cx="5084072" cy="9230341"/>
            <a:chOff x="0" y="0"/>
            <a:chExt cx="3497580" cy="6350000"/>
          </a:xfrm>
        </p:grpSpPr>
        <p:sp>
          <p:nvSpPr>
            <p:cNvPr name="Freeform 16" id="16"/>
            <p:cNvSpPr/>
            <p:nvPr/>
          </p:nvSpPr>
          <p:spPr>
            <a:xfrm flipH="false" flipV="false" rot="0">
              <a:off x="0" y="0"/>
              <a:ext cx="3497580" cy="6350000"/>
            </a:xfrm>
            <a:custGeom>
              <a:avLst/>
              <a:gdLst/>
              <a:ahLst/>
              <a:cxnLst/>
              <a:rect r="r" b="b" t="t" l="l"/>
              <a:pathLst>
                <a:path h="6350000" w="3497580">
                  <a:moveTo>
                    <a:pt x="3497580" y="6350000"/>
                  </a:moveTo>
                  <a:lnTo>
                    <a:pt x="744220" y="6350000"/>
                  </a:lnTo>
                  <a:lnTo>
                    <a:pt x="0" y="0"/>
                  </a:lnTo>
                  <a:lnTo>
                    <a:pt x="2753360" y="0"/>
                  </a:lnTo>
                  <a:lnTo>
                    <a:pt x="3497580" y="6350000"/>
                  </a:lnTo>
                  <a:close/>
                </a:path>
              </a:pathLst>
            </a:custGeom>
            <a:blipFill>
              <a:blip r:embed="rId3"/>
              <a:stretch>
                <a:fillRect l="-40777" t="0" r="-40777" b="0"/>
              </a:stretch>
            </a:blipFill>
          </p:spPr>
        </p:sp>
      </p:grpSp>
      <p:grpSp>
        <p:nvGrpSpPr>
          <p:cNvPr name="Group 17" id="17"/>
          <p:cNvGrpSpPr/>
          <p:nvPr/>
        </p:nvGrpSpPr>
        <p:grpSpPr>
          <a:xfrm rot="0">
            <a:off x="13889746" y="2350056"/>
            <a:ext cx="4319330" cy="4435748"/>
            <a:chOff x="0" y="0"/>
            <a:chExt cx="812800" cy="834707"/>
          </a:xfrm>
        </p:grpSpPr>
        <p:sp>
          <p:nvSpPr>
            <p:cNvPr name="Freeform 18" id="18"/>
            <p:cNvSpPr/>
            <p:nvPr/>
          </p:nvSpPr>
          <p:spPr>
            <a:xfrm flipH="false" flipV="false" rot="0">
              <a:off x="0" y="0"/>
              <a:ext cx="812800" cy="834707"/>
            </a:xfrm>
            <a:custGeom>
              <a:avLst/>
              <a:gdLst/>
              <a:ahLst/>
              <a:cxnLst/>
              <a:rect r="r" b="b" t="t" l="l"/>
              <a:pathLst>
                <a:path h="834707" w="812800">
                  <a:moveTo>
                    <a:pt x="406400" y="0"/>
                  </a:moveTo>
                  <a:cubicBezTo>
                    <a:pt x="181951" y="0"/>
                    <a:pt x="0" y="186856"/>
                    <a:pt x="0" y="417354"/>
                  </a:cubicBezTo>
                  <a:cubicBezTo>
                    <a:pt x="0" y="647852"/>
                    <a:pt x="181951" y="834707"/>
                    <a:pt x="406400" y="834707"/>
                  </a:cubicBezTo>
                  <a:cubicBezTo>
                    <a:pt x="630849" y="834707"/>
                    <a:pt x="812800" y="647852"/>
                    <a:pt x="812800" y="417354"/>
                  </a:cubicBezTo>
                  <a:cubicBezTo>
                    <a:pt x="812800" y="186856"/>
                    <a:pt x="630849" y="0"/>
                    <a:pt x="406400" y="0"/>
                  </a:cubicBezTo>
                  <a:close/>
                </a:path>
              </a:pathLst>
            </a:custGeom>
            <a:gradFill rotWithShape="true">
              <a:gsLst>
                <a:gs pos="0">
                  <a:srgbClr val="591C53">
                    <a:alpha val="100000"/>
                  </a:srgbClr>
                </a:gs>
                <a:gs pos="100000">
                  <a:srgbClr val="FF1F76">
                    <a:alpha val="100000"/>
                  </a:srgbClr>
                </a:gs>
              </a:gsLst>
              <a:lin ang="0"/>
            </a:gradFill>
          </p:spPr>
        </p:sp>
        <p:sp>
          <p:nvSpPr>
            <p:cNvPr name="TextBox 19" id="19"/>
            <p:cNvSpPr txBox="true"/>
            <p:nvPr/>
          </p:nvSpPr>
          <p:spPr>
            <a:xfrm>
              <a:off x="76200" y="30629"/>
              <a:ext cx="660400" cy="725825"/>
            </a:xfrm>
            <a:prstGeom prst="rect">
              <a:avLst/>
            </a:prstGeom>
          </p:spPr>
          <p:txBody>
            <a:bodyPr anchor="ctr" rtlCol="false" tIns="50800" lIns="50800" bIns="50800" rIns="50800"/>
            <a:lstStyle/>
            <a:p>
              <a:pPr algn="ctr">
                <a:lnSpc>
                  <a:spcPts val="3639"/>
                </a:lnSpc>
              </a:pPr>
              <a:r>
                <a:rPr lang="en-US" sz="2599">
                  <a:solidFill>
                    <a:srgbClr val="FFFFFF"/>
                  </a:solidFill>
                  <a:latin typeface="Abril Fatface"/>
                </a:rPr>
                <a:t>CAN BE INTERTWINED WITH THE EXISTING EDUCATION SYSTEM, HENCE DRASTIC CHANGES ARE NOT REQUIRED</a:t>
              </a:r>
            </a:p>
          </p:txBody>
        </p:sp>
      </p:grpSp>
      <p:sp>
        <p:nvSpPr>
          <p:cNvPr name="TextBox 20" id="20"/>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1" id="21"/>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2" id="22"/>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Photo</a:t>
            </a:r>
          </a:p>
        </p:txBody>
      </p:sp>
      <p:sp>
        <p:nvSpPr>
          <p:cNvPr name="TextBox 23" id="23"/>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4" id="24"/>
          <p:cNvSpPr txBox="true"/>
          <p:nvPr/>
        </p:nvSpPr>
        <p:spPr>
          <a:xfrm rot="0">
            <a:off x="5066112" y="1171563"/>
            <a:ext cx="14474597" cy="1111818"/>
          </a:xfrm>
          <a:prstGeom prst="rect">
            <a:avLst/>
          </a:prstGeom>
        </p:spPr>
        <p:txBody>
          <a:bodyPr anchor="t" rtlCol="false" tIns="0" lIns="0" bIns="0" rIns="0">
            <a:spAutoFit/>
          </a:bodyPr>
          <a:lstStyle/>
          <a:p>
            <a:pPr>
              <a:lnSpc>
                <a:spcPts val="8939"/>
              </a:lnSpc>
            </a:pPr>
            <a:r>
              <a:rPr lang="en-US" sz="6823">
                <a:solidFill>
                  <a:srgbClr val="FFFFFF"/>
                </a:solidFill>
                <a:latin typeface="Anton"/>
              </a:rPr>
              <a:t>THE IMPACT OF OUR PROJECT </a:t>
            </a:r>
          </a:p>
        </p:txBody>
      </p:sp>
      <p:grpSp>
        <p:nvGrpSpPr>
          <p:cNvPr name="Group 25" id="25"/>
          <p:cNvGrpSpPr/>
          <p:nvPr/>
        </p:nvGrpSpPr>
        <p:grpSpPr>
          <a:xfrm rot="0">
            <a:off x="766020" y="252850"/>
            <a:ext cx="3173798" cy="746669"/>
            <a:chOff x="0" y="0"/>
            <a:chExt cx="4231731" cy="995558"/>
          </a:xfrm>
        </p:grpSpPr>
        <p:sp>
          <p:nvSpPr>
            <p:cNvPr name="Freeform 26" id="26"/>
            <p:cNvSpPr/>
            <p:nvPr/>
          </p:nvSpPr>
          <p:spPr>
            <a:xfrm flipH="true" flipV="true" rot="0">
              <a:off x="0" y="331853"/>
              <a:ext cx="700481" cy="663706"/>
            </a:xfrm>
            <a:custGeom>
              <a:avLst/>
              <a:gdLst/>
              <a:ahLst/>
              <a:cxnLst/>
              <a:rect r="r" b="b" t="t" l="l"/>
              <a:pathLst>
                <a:path h="663706" w="700481">
                  <a:moveTo>
                    <a:pt x="700481" y="663705"/>
                  </a:moveTo>
                  <a:lnTo>
                    <a:pt x="0" y="663705"/>
                  </a:lnTo>
                  <a:lnTo>
                    <a:pt x="0" y="0"/>
                  </a:lnTo>
                  <a:lnTo>
                    <a:pt x="700481" y="0"/>
                  </a:lnTo>
                  <a:lnTo>
                    <a:pt x="700481" y="66370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7" id="27"/>
            <p:cNvSpPr/>
            <p:nvPr/>
          </p:nvSpPr>
          <p:spPr>
            <a:xfrm flipH="true" flipV="false" rot="0">
              <a:off x="0" y="0"/>
              <a:ext cx="700481" cy="663706"/>
            </a:xfrm>
            <a:custGeom>
              <a:avLst/>
              <a:gdLst/>
              <a:ahLst/>
              <a:cxnLst/>
              <a:rect r="r" b="b" t="t" l="l"/>
              <a:pathLst>
                <a:path h="663706" w="700481">
                  <a:moveTo>
                    <a:pt x="700481" y="0"/>
                  </a:moveTo>
                  <a:lnTo>
                    <a:pt x="0" y="0"/>
                  </a:lnTo>
                  <a:lnTo>
                    <a:pt x="0" y="663706"/>
                  </a:lnTo>
                  <a:lnTo>
                    <a:pt x="700481" y="663706"/>
                  </a:lnTo>
                  <a:lnTo>
                    <a:pt x="700481"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8" id="28"/>
            <p:cNvSpPr txBox="true"/>
            <p:nvPr/>
          </p:nvSpPr>
          <p:spPr>
            <a:xfrm rot="0">
              <a:off x="1070930" y="89102"/>
              <a:ext cx="3160801" cy="750679"/>
            </a:xfrm>
            <a:prstGeom prst="rect">
              <a:avLst/>
            </a:prstGeom>
          </p:spPr>
          <p:txBody>
            <a:bodyPr anchor="t" rtlCol="false" tIns="0" lIns="0" bIns="0" rIns="0">
              <a:spAutoFit/>
            </a:bodyPr>
            <a:lstStyle/>
            <a:p>
              <a:pPr>
                <a:lnSpc>
                  <a:spcPts val="4740"/>
                </a:lnSpc>
                <a:spcBef>
                  <a:spcPct val="0"/>
                </a:spcBef>
              </a:pPr>
              <a:r>
                <a:rPr lang="en-US" sz="3386">
                  <a:solidFill>
                    <a:srgbClr val="FFFFFF"/>
                  </a:solidFill>
                  <a:latin typeface="Anton"/>
                </a:rPr>
                <a:t>NAVYAX</a:t>
              </a:r>
            </a:p>
          </p:txBody>
        </p:sp>
      </p:grpSp>
      <p:grpSp>
        <p:nvGrpSpPr>
          <p:cNvPr name="Group 29" id="29"/>
          <p:cNvGrpSpPr/>
          <p:nvPr/>
        </p:nvGrpSpPr>
        <p:grpSpPr>
          <a:xfrm rot="0">
            <a:off x="4250938" y="2634953"/>
            <a:ext cx="4319330" cy="4655999"/>
            <a:chOff x="0" y="0"/>
            <a:chExt cx="812800" cy="876154"/>
          </a:xfrm>
        </p:grpSpPr>
        <p:sp>
          <p:nvSpPr>
            <p:cNvPr name="Freeform 30" id="30"/>
            <p:cNvSpPr/>
            <p:nvPr/>
          </p:nvSpPr>
          <p:spPr>
            <a:xfrm flipH="false" flipV="false" rot="0">
              <a:off x="0" y="0"/>
              <a:ext cx="812800" cy="876154"/>
            </a:xfrm>
            <a:custGeom>
              <a:avLst/>
              <a:gdLst/>
              <a:ahLst/>
              <a:cxnLst/>
              <a:rect r="r" b="b" t="t" l="l"/>
              <a:pathLst>
                <a:path h="876154" w="812800">
                  <a:moveTo>
                    <a:pt x="406400" y="0"/>
                  </a:moveTo>
                  <a:cubicBezTo>
                    <a:pt x="181951" y="0"/>
                    <a:pt x="0" y="196134"/>
                    <a:pt x="0" y="438077"/>
                  </a:cubicBezTo>
                  <a:cubicBezTo>
                    <a:pt x="0" y="680020"/>
                    <a:pt x="181951" y="876154"/>
                    <a:pt x="406400" y="876154"/>
                  </a:cubicBezTo>
                  <a:cubicBezTo>
                    <a:pt x="630849" y="876154"/>
                    <a:pt x="812800" y="680020"/>
                    <a:pt x="812800" y="438077"/>
                  </a:cubicBezTo>
                  <a:cubicBezTo>
                    <a:pt x="812800" y="196134"/>
                    <a:pt x="630849" y="0"/>
                    <a:pt x="406400" y="0"/>
                  </a:cubicBezTo>
                  <a:close/>
                </a:path>
              </a:pathLst>
            </a:custGeom>
            <a:gradFill rotWithShape="true">
              <a:gsLst>
                <a:gs pos="0">
                  <a:srgbClr val="591C53">
                    <a:alpha val="100000"/>
                  </a:srgbClr>
                </a:gs>
                <a:gs pos="100000">
                  <a:srgbClr val="FF1F76">
                    <a:alpha val="100000"/>
                  </a:srgbClr>
                </a:gs>
              </a:gsLst>
              <a:lin ang="0"/>
            </a:gradFill>
          </p:spPr>
        </p:sp>
        <p:sp>
          <p:nvSpPr>
            <p:cNvPr name="TextBox 31" id="31"/>
            <p:cNvSpPr txBox="true"/>
            <p:nvPr/>
          </p:nvSpPr>
          <p:spPr>
            <a:xfrm>
              <a:off x="76200" y="34514"/>
              <a:ext cx="660400" cy="759500"/>
            </a:xfrm>
            <a:prstGeom prst="rect">
              <a:avLst/>
            </a:prstGeom>
          </p:spPr>
          <p:txBody>
            <a:bodyPr anchor="ctr" rtlCol="false" tIns="50800" lIns="50800" bIns="50800" rIns="50800"/>
            <a:lstStyle/>
            <a:p>
              <a:pPr algn="ctr">
                <a:lnSpc>
                  <a:spcPts val="3639"/>
                </a:lnSpc>
              </a:pPr>
              <a:r>
                <a:rPr lang="en-US" sz="2599">
                  <a:solidFill>
                    <a:srgbClr val="FFFFFF"/>
                  </a:solidFill>
                  <a:latin typeface="Abril Fatface"/>
                </a:rPr>
                <a:t>MORE PERSONALIZED ATTENTION AND BETTER EFFICIENCY OF TEACHING , HENCE STUDENTS WILL FIND LEARNING EASIER AND FUN!</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4041D"/>
        </a:solidFill>
      </p:bgPr>
    </p:bg>
    <p:spTree>
      <p:nvGrpSpPr>
        <p:cNvPr id="1" name=""/>
        <p:cNvGrpSpPr/>
        <p:nvPr/>
      </p:nvGrpSpPr>
      <p:grpSpPr>
        <a:xfrm>
          <a:off x="0" y="0"/>
          <a:ext cx="0" cy="0"/>
          <a:chOff x="0" y="0"/>
          <a:chExt cx="0" cy="0"/>
        </a:xfrm>
      </p:grpSpPr>
      <p:grpSp>
        <p:nvGrpSpPr>
          <p:cNvPr name="Group 2" id="2"/>
          <p:cNvGrpSpPr/>
          <p:nvPr/>
        </p:nvGrpSpPr>
        <p:grpSpPr>
          <a:xfrm rot="0">
            <a:off x="17293116" y="565634"/>
            <a:ext cx="397367" cy="28996"/>
            <a:chOff x="0" y="0"/>
            <a:chExt cx="128243" cy="9358"/>
          </a:xfrm>
        </p:grpSpPr>
        <p:sp>
          <p:nvSpPr>
            <p:cNvPr name="Freeform 3" id="3"/>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4" id="4"/>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7293116" y="657737"/>
            <a:ext cx="397367" cy="28996"/>
            <a:chOff x="0" y="0"/>
            <a:chExt cx="128243" cy="9358"/>
          </a:xfrm>
        </p:grpSpPr>
        <p:sp>
          <p:nvSpPr>
            <p:cNvPr name="Freeform 6" id="6"/>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gradFill rotWithShape="true">
              <a:gsLst>
                <a:gs pos="0">
                  <a:srgbClr val="591C53">
                    <a:alpha val="100000"/>
                  </a:srgbClr>
                </a:gs>
                <a:gs pos="100000">
                  <a:srgbClr val="FF1F76">
                    <a:alpha val="100000"/>
                  </a:srgbClr>
                </a:gs>
              </a:gsLst>
              <a:lin ang="0"/>
            </a:gradFill>
          </p:spPr>
        </p:sp>
        <p:sp>
          <p:nvSpPr>
            <p:cNvPr name="TextBox 7" id="7"/>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262635" y="5274329"/>
            <a:ext cx="8977431" cy="9028888"/>
          </a:xfrm>
          <a:custGeom>
            <a:avLst/>
            <a:gdLst/>
            <a:ahLst/>
            <a:cxnLst/>
            <a:rect r="r" b="b" t="t" l="l"/>
            <a:pathLst>
              <a:path h="9028888" w="8977431">
                <a:moveTo>
                  <a:pt x="0" y="0"/>
                </a:moveTo>
                <a:lnTo>
                  <a:pt x="8977430" y="0"/>
                </a:lnTo>
                <a:lnTo>
                  <a:pt x="8977430" y="9028887"/>
                </a:lnTo>
                <a:lnTo>
                  <a:pt x="0" y="9028887"/>
                </a:lnTo>
                <a:lnTo>
                  <a:pt x="0" y="0"/>
                </a:lnTo>
                <a:close/>
              </a:path>
            </a:pathLst>
          </a:custGeom>
          <a:blipFill>
            <a:blip r:embed="rId2">
              <a:alphaModFix amt="25000"/>
            </a:blip>
            <a:stretch>
              <a:fillRect l="0" t="0" r="-573" b="0"/>
            </a:stretch>
          </a:blipFill>
        </p:spPr>
      </p:sp>
      <p:grpSp>
        <p:nvGrpSpPr>
          <p:cNvPr name="Group 9" id="9"/>
          <p:cNvGrpSpPr/>
          <p:nvPr/>
        </p:nvGrpSpPr>
        <p:grpSpPr>
          <a:xfrm rot="0">
            <a:off x="5597547" y="3958353"/>
            <a:ext cx="5288472" cy="5288472"/>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591C53">
                    <a:alpha val="100000"/>
                  </a:srgbClr>
                </a:gs>
                <a:gs pos="100000">
                  <a:srgbClr val="FF1F76">
                    <a:alpha val="100000"/>
                  </a:srgbClr>
                </a:gs>
              </a:gsLst>
              <a:lin ang="0"/>
            </a:gradFill>
          </p:spPr>
        </p:sp>
        <p:sp>
          <p:nvSpPr>
            <p:cNvPr name="TextBox 11" id="11"/>
            <p:cNvSpPr txBox="true"/>
            <p:nvPr/>
          </p:nvSpPr>
          <p:spPr>
            <a:xfrm>
              <a:off x="76200" y="19050"/>
              <a:ext cx="660400" cy="717550"/>
            </a:xfrm>
            <a:prstGeom prst="rect">
              <a:avLst/>
            </a:prstGeom>
          </p:spPr>
          <p:txBody>
            <a:bodyPr anchor="ctr" rtlCol="false" tIns="50800" lIns="50800" bIns="50800" rIns="50800"/>
            <a:lstStyle/>
            <a:p>
              <a:pPr algn="ctr">
                <a:lnSpc>
                  <a:spcPts val="4199"/>
                </a:lnSpc>
              </a:pPr>
              <a:r>
                <a:rPr lang="en-US" sz="2999">
                  <a:solidFill>
                    <a:srgbClr val="FFFFFF"/>
                  </a:solidFill>
                  <a:latin typeface="Abril Fatface"/>
                </a:rPr>
                <a:t>INTEGRATING WITH REPORT CARDS FOR MORE PERSONLIZED ATTENTION</a:t>
              </a:r>
            </a:p>
          </p:txBody>
        </p:sp>
      </p:grpSp>
      <p:grpSp>
        <p:nvGrpSpPr>
          <p:cNvPr name="Group 12" id="12"/>
          <p:cNvGrpSpPr/>
          <p:nvPr/>
        </p:nvGrpSpPr>
        <p:grpSpPr>
          <a:xfrm rot="-5400000">
            <a:off x="17608159" y="8578459"/>
            <a:ext cx="997448" cy="362234"/>
            <a:chOff x="0" y="0"/>
            <a:chExt cx="1154854" cy="419398"/>
          </a:xfrm>
        </p:grpSpPr>
        <p:sp>
          <p:nvSpPr>
            <p:cNvPr name="Freeform 13" id="13"/>
            <p:cNvSpPr/>
            <p:nvPr/>
          </p:nvSpPr>
          <p:spPr>
            <a:xfrm flipH="false" flipV="false" rot="0">
              <a:off x="0" y="0"/>
              <a:ext cx="1154854" cy="419398"/>
            </a:xfrm>
            <a:custGeom>
              <a:avLst/>
              <a:gdLst/>
              <a:ahLst/>
              <a:cxnLst/>
              <a:rect r="r" b="b" t="t" l="l"/>
              <a:pathLst>
                <a:path h="419398" w="1154854">
                  <a:moveTo>
                    <a:pt x="577427" y="0"/>
                  </a:moveTo>
                  <a:lnTo>
                    <a:pt x="1154854" y="419398"/>
                  </a:lnTo>
                  <a:lnTo>
                    <a:pt x="0" y="419398"/>
                  </a:lnTo>
                  <a:lnTo>
                    <a:pt x="577427" y="0"/>
                  </a:lnTo>
                  <a:close/>
                </a:path>
              </a:pathLst>
            </a:custGeom>
            <a:gradFill rotWithShape="true">
              <a:gsLst>
                <a:gs pos="0">
                  <a:srgbClr val="591C53">
                    <a:alpha val="100000"/>
                  </a:srgbClr>
                </a:gs>
                <a:gs pos="100000">
                  <a:srgbClr val="FF1F76">
                    <a:alpha val="100000"/>
                  </a:srgbClr>
                </a:gs>
              </a:gsLst>
              <a:lin ang="0"/>
            </a:gradFill>
          </p:spPr>
        </p:sp>
        <p:sp>
          <p:nvSpPr>
            <p:cNvPr name="TextBox 14" id="14"/>
            <p:cNvSpPr txBox="true"/>
            <p:nvPr/>
          </p:nvSpPr>
          <p:spPr>
            <a:xfrm>
              <a:off x="180446" y="156621"/>
              <a:ext cx="793962" cy="232821"/>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465705" y="981642"/>
            <a:ext cx="5084072" cy="9230341"/>
            <a:chOff x="0" y="0"/>
            <a:chExt cx="3497580" cy="6350000"/>
          </a:xfrm>
        </p:grpSpPr>
        <p:sp>
          <p:nvSpPr>
            <p:cNvPr name="Freeform 16" id="16"/>
            <p:cNvSpPr/>
            <p:nvPr/>
          </p:nvSpPr>
          <p:spPr>
            <a:xfrm flipH="false" flipV="false" rot="0">
              <a:off x="0" y="0"/>
              <a:ext cx="3497580" cy="6350000"/>
            </a:xfrm>
            <a:custGeom>
              <a:avLst/>
              <a:gdLst/>
              <a:ahLst/>
              <a:cxnLst/>
              <a:rect r="r" b="b" t="t" l="l"/>
              <a:pathLst>
                <a:path h="6350000" w="3497580">
                  <a:moveTo>
                    <a:pt x="3497580" y="6350000"/>
                  </a:moveTo>
                  <a:lnTo>
                    <a:pt x="744220" y="6350000"/>
                  </a:lnTo>
                  <a:lnTo>
                    <a:pt x="0" y="0"/>
                  </a:lnTo>
                  <a:lnTo>
                    <a:pt x="2753360" y="0"/>
                  </a:lnTo>
                  <a:lnTo>
                    <a:pt x="3497580" y="6350000"/>
                  </a:lnTo>
                  <a:close/>
                </a:path>
              </a:pathLst>
            </a:custGeom>
            <a:blipFill>
              <a:blip r:embed="rId3"/>
              <a:stretch>
                <a:fillRect l="-86165" t="0" r="-86165" b="0"/>
              </a:stretch>
            </a:blipFill>
          </p:spPr>
        </p:sp>
      </p:grpSp>
      <p:grpSp>
        <p:nvGrpSpPr>
          <p:cNvPr name="Group 17" id="17"/>
          <p:cNvGrpSpPr/>
          <p:nvPr/>
        </p:nvGrpSpPr>
        <p:grpSpPr>
          <a:xfrm rot="0">
            <a:off x="11377950" y="3958353"/>
            <a:ext cx="5415203" cy="5418336"/>
            <a:chOff x="0" y="0"/>
            <a:chExt cx="812800" cy="813270"/>
          </a:xfrm>
        </p:grpSpPr>
        <p:sp>
          <p:nvSpPr>
            <p:cNvPr name="Freeform 18" id="18"/>
            <p:cNvSpPr/>
            <p:nvPr/>
          </p:nvSpPr>
          <p:spPr>
            <a:xfrm flipH="false" flipV="false" rot="0">
              <a:off x="0" y="0"/>
              <a:ext cx="812800" cy="813270"/>
            </a:xfrm>
            <a:custGeom>
              <a:avLst/>
              <a:gdLst/>
              <a:ahLst/>
              <a:cxnLst/>
              <a:rect r="r" b="b" t="t" l="l"/>
              <a:pathLst>
                <a:path h="813270" w="812800">
                  <a:moveTo>
                    <a:pt x="406400" y="0"/>
                  </a:moveTo>
                  <a:cubicBezTo>
                    <a:pt x="181951" y="0"/>
                    <a:pt x="0" y="182057"/>
                    <a:pt x="0" y="406635"/>
                  </a:cubicBezTo>
                  <a:cubicBezTo>
                    <a:pt x="0" y="631214"/>
                    <a:pt x="181951" y="813270"/>
                    <a:pt x="406400" y="813270"/>
                  </a:cubicBezTo>
                  <a:cubicBezTo>
                    <a:pt x="630849" y="813270"/>
                    <a:pt x="812800" y="631214"/>
                    <a:pt x="812800" y="406635"/>
                  </a:cubicBezTo>
                  <a:cubicBezTo>
                    <a:pt x="812800" y="182057"/>
                    <a:pt x="630849" y="0"/>
                    <a:pt x="406400" y="0"/>
                  </a:cubicBezTo>
                  <a:close/>
                </a:path>
              </a:pathLst>
            </a:custGeom>
            <a:gradFill rotWithShape="true">
              <a:gsLst>
                <a:gs pos="0">
                  <a:srgbClr val="591C53">
                    <a:alpha val="100000"/>
                  </a:srgbClr>
                </a:gs>
                <a:gs pos="100000">
                  <a:srgbClr val="FF1F76">
                    <a:alpha val="100000"/>
                  </a:srgbClr>
                </a:gs>
              </a:gsLst>
              <a:lin ang="0"/>
            </a:gradFill>
          </p:spPr>
        </p:sp>
        <p:sp>
          <p:nvSpPr>
            <p:cNvPr name="TextBox 19" id="19"/>
            <p:cNvSpPr txBox="true"/>
            <p:nvPr/>
          </p:nvSpPr>
          <p:spPr>
            <a:xfrm>
              <a:off x="76200" y="28619"/>
              <a:ext cx="660400" cy="708407"/>
            </a:xfrm>
            <a:prstGeom prst="rect">
              <a:avLst/>
            </a:prstGeom>
          </p:spPr>
          <p:txBody>
            <a:bodyPr anchor="ctr" rtlCol="false" tIns="50800" lIns="50800" bIns="50800" rIns="50800"/>
            <a:lstStyle/>
            <a:p>
              <a:pPr algn="ctr">
                <a:lnSpc>
                  <a:spcPts val="3639"/>
                </a:lnSpc>
              </a:pPr>
              <a:r>
                <a:rPr lang="en-US" sz="2599">
                  <a:solidFill>
                    <a:srgbClr val="FFFFFF"/>
                  </a:solidFill>
                  <a:latin typeface="Abril Fatface"/>
                </a:rPr>
                <a:t>USING MACHINE LEARNING TO CREATE A PREDICTIVE MODEL TO IDENTIFY STUDENTS WHO NEED THE MOST HELP AND IN WHICH SPECIFIC TOPIC</a:t>
              </a:r>
            </a:p>
          </p:txBody>
        </p:sp>
      </p:grpSp>
      <p:grpSp>
        <p:nvGrpSpPr>
          <p:cNvPr name="Group 20" id="20"/>
          <p:cNvGrpSpPr/>
          <p:nvPr/>
        </p:nvGrpSpPr>
        <p:grpSpPr>
          <a:xfrm rot="0">
            <a:off x="766020" y="252850"/>
            <a:ext cx="3173798" cy="746669"/>
            <a:chOff x="0" y="0"/>
            <a:chExt cx="4231731" cy="995558"/>
          </a:xfrm>
        </p:grpSpPr>
        <p:sp>
          <p:nvSpPr>
            <p:cNvPr name="Freeform 21" id="21"/>
            <p:cNvSpPr/>
            <p:nvPr/>
          </p:nvSpPr>
          <p:spPr>
            <a:xfrm flipH="true" flipV="true" rot="0">
              <a:off x="0" y="331853"/>
              <a:ext cx="700481" cy="663706"/>
            </a:xfrm>
            <a:custGeom>
              <a:avLst/>
              <a:gdLst/>
              <a:ahLst/>
              <a:cxnLst/>
              <a:rect r="r" b="b" t="t" l="l"/>
              <a:pathLst>
                <a:path h="663706" w="700481">
                  <a:moveTo>
                    <a:pt x="700481" y="663705"/>
                  </a:moveTo>
                  <a:lnTo>
                    <a:pt x="0" y="663705"/>
                  </a:lnTo>
                  <a:lnTo>
                    <a:pt x="0" y="0"/>
                  </a:lnTo>
                  <a:lnTo>
                    <a:pt x="700481" y="0"/>
                  </a:lnTo>
                  <a:lnTo>
                    <a:pt x="700481" y="663705"/>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2" id="22"/>
            <p:cNvSpPr/>
            <p:nvPr/>
          </p:nvSpPr>
          <p:spPr>
            <a:xfrm flipH="true" flipV="false" rot="0">
              <a:off x="0" y="0"/>
              <a:ext cx="700481" cy="663706"/>
            </a:xfrm>
            <a:custGeom>
              <a:avLst/>
              <a:gdLst/>
              <a:ahLst/>
              <a:cxnLst/>
              <a:rect r="r" b="b" t="t" l="l"/>
              <a:pathLst>
                <a:path h="663706" w="700481">
                  <a:moveTo>
                    <a:pt x="700481" y="0"/>
                  </a:moveTo>
                  <a:lnTo>
                    <a:pt x="0" y="0"/>
                  </a:lnTo>
                  <a:lnTo>
                    <a:pt x="0" y="663706"/>
                  </a:lnTo>
                  <a:lnTo>
                    <a:pt x="700481" y="663706"/>
                  </a:lnTo>
                  <a:lnTo>
                    <a:pt x="700481"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3" id="23"/>
            <p:cNvSpPr txBox="true"/>
            <p:nvPr/>
          </p:nvSpPr>
          <p:spPr>
            <a:xfrm rot="0">
              <a:off x="1070930" y="89102"/>
              <a:ext cx="3160801" cy="750679"/>
            </a:xfrm>
            <a:prstGeom prst="rect">
              <a:avLst/>
            </a:prstGeom>
          </p:spPr>
          <p:txBody>
            <a:bodyPr anchor="t" rtlCol="false" tIns="0" lIns="0" bIns="0" rIns="0">
              <a:spAutoFit/>
            </a:bodyPr>
            <a:lstStyle/>
            <a:p>
              <a:pPr>
                <a:lnSpc>
                  <a:spcPts val="4740"/>
                </a:lnSpc>
                <a:spcBef>
                  <a:spcPct val="0"/>
                </a:spcBef>
              </a:pPr>
              <a:r>
                <a:rPr lang="en-US" sz="3386">
                  <a:solidFill>
                    <a:srgbClr val="FFFFFF"/>
                  </a:solidFill>
                  <a:latin typeface="Anton"/>
                </a:rPr>
                <a:t>NAVYAX</a:t>
              </a:r>
            </a:p>
          </p:txBody>
        </p:sp>
      </p:grpSp>
      <p:sp>
        <p:nvSpPr>
          <p:cNvPr name="TextBox 24" id="24"/>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5" id="25"/>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6" id="26"/>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Photo</a:t>
            </a:r>
          </a:p>
        </p:txBody>
      </p:sp>
      <p:sp>
        <p:nvSpPr>
          <p:cNvPr name="TextBox 27" id="27"/>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8" id="28"/>
          <p:cNvSpPr txBox="true"/>
          <p:nvPr/>
        </p:nvSpPr>
        <p:spPr>
          <a:xfrm rot="0">
            <a:off x="2076331" y="895917"/>
            <a:ext cx="17619376" cy="1346343"/>
          </a:xfrm>
          <a:prstGeom prst="rect">
            <a:avLst/>
          </a:prstGeom>
        </p:spPr>
        <p:txBody>
          <a:bodyPr anchor="t" rtlCol="false" tIns="0" lIns="0" bIns="0" rIns="0">
            <a:spAutoFit/>
          </a:bodyPr>
          <a:lstStyle/>
          <a:p>
            <a:pPr>
              <a:lnSpc>
                <a:spcPts val="10881"/>
              </a:lnSpc>
            </a:pPr>
            <a:r>
              <a:rPr lang="en-US" sz="8306">
                <a:solidFill>
                  <a:srgbClr val="FFFFFF"/>
                </a:solidFill>
                <a:latin typeface="Anton"/>
              </a:rPr>
              <a:t>                     THE FUTURE</a:t>
            </a:r>
          </a:p>
        </p:txBody>
      </p:sp>
      <p:sp>
        <p:nvSpPr>
          <p:cNvPr name="TextBox 29" id="29"/>
          <p:cNvSpPr txBox="true"/>
          <p:nvPr/>
        </p:nvSpPr>
        <p:spPr>
          <a:xfrm rot="0">
            <a:off x="5066026" y="2442285"/>
            <a:ext cx="11853277" cy="1071835"/>
          </a:xfrm>
          <a:prstGeom prst="rect">
            <a:avLst/>
          </a:prstGeom>
        </p:spPr>
        <p:txBody>
          <a:bodyPr anchor="t" rtlCol="false" tIns="0" lIns="0" bIns="0" rIns="0">
            <a:spAutoFit/>
          </a:bodyPr>
          <a:lstStyle/>
          <a:p>
            <a:pPr algn="ctr">
              <a:lnSpc>
                <a:spcPts val="4345"/>
              </a:lnSpc>
            </a:pPr>
            <a:r>
              <a:rPr lang="en-US" sz="3103">
                <a:solidFill>
                  <a:srgbClr val="FFFFFF"/>
                </a:solidFill>
                <a:latin typeface="Trocchi"/>
              </a:rPr>
              <a:t>We thought of certain improvisations as well that could potentially improve the efficiency of NavyaX</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DAF-XZ4UFEw</dc:identifier>
  <dcterms:modified xsi:type="dcterms:W3CDTF">2011-08-01T06:04:30Z</dcterms:modified>
  <cp:revision>1</cp:revision>
  <dc:title>NavyaX</dc:title>
</cp:coreProperties>
</file>

<file path=docProps/thumbnail.jpeg>
</file>